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8" r:id="rId2"/>
    <p:sldId id="257" r:id="rId3"/>
    <p:sldId id="273" r:id="rId4"/>
    <p:sldId id="272" r:id="rId5"/>
    <p:sldId id="258" r:id="rId6"/>
    <p:sldId id="278" r:id="rId7"/>
    <p:sldId id="274" r:id="rId8"/>
    <p:sldId id="260" r:id="rId9"/>
    <p:sldId id="262" r:id="rId10"/>
    <p:sldId id="263" r:id="rId11"/>
    <p:sldId id="280" r:id="rId12"/>
    <p:sldId id="264" r:id="rId13"/>
    <p:sldId id="265" r:id="rId14"/>
    <p:sldId id="283" r:id="rId15"/>
    <p:sldId id="284" r:id="rId16"/>
  </p:sldIdLst>
  <p:sldSz cx="16257588" cy="9144000"/>
  <p:notesSz cx="7010400" cy="9296400"/>
  <p:defaultTextStyle>
    <a:defPPr>
      <a:defRPr lang="en-US"/>
    </a:defPPr>
    <a:lvl1pPr algn="l" defTabSz="725488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725488" indent="-268288" algn="l" defTabSz="725488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1450975" indent="-536575" algn="l" defTabSz="725488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2176463" indent="-804863" algn="l" defTabSz="725488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2901950" indent="-1073150" algn="l" defTabSz="725488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1">
          <p15:clr>
            <a:srgbClr val="A4A3A4"/>
          </p15:clr>
        </p15:guide>
        <p15:guide id="3" pos="5120">
          <p15:clr>
            <a:srgbClr val="A4A3A4"/>
          </p15:clr>
        </p15:guide>
        <p15:guide id="4" orient="horz" pos="2721" userDrawn="1">
          <p15:clr>
            <a:srgbClr val="A4A3A4"/>
          </p15:clr>
        </p15:guide>
        <p15:guide id="5" pos="5686">
          <p15:clr>
            <a:srgbClr val="A4A3A4"/>
          </p15:clr>
        </p15:guide>
        <p15:guide id="6" pos="48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93D"/>
    <a:srgbClr val="EF473D"/>
    <a:srgbClr val="FF5959"/>
    <a:srgbClr val="E06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7" autoAdjust="0"/>
    <p:restoredTop sz="94541" autoAdjust="0"/>
  </p:normalViewPr>
  <p:slideViewPr>
    <p:cSldViewPr snapToGrid="0" snapToObjects="1">
      <p:cViewPr varScale="1">
        <p:scale>
          <a:sx n="89" d="100"/>
          <a:sy n="89" d="100"/>
        </p:scale>
        <p:origin x="1080" y="184"/>
      </p:cViewPr>
      <p:guideLst>
        <p:guide orient="horz" pos="2880"/>
        <p:guide pos="5121"/>
        <p:guide pos="5120"/>
        <p:guide orient="horz" pos="2721"/>
        <p:guide pos="5686"/>
        <p:guide pos="488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-3108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BB3E8-3F76-C544-9702-02411A6192AD}" type="datetimeFigureOut">
              <a:t>7/12/18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F3BBF-0647-A140-B919-E7CA770A341F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3BBF-0647-A140-B919-E7CA770A34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5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3BBF-0647-A140-B919-E7CA770A34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85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3BBF-0647-A140-B919-E7CA770A34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05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3BBF-0647-A140-B919-E7CA770A341F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0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3BBF-0647-A140-B919-E7CA770A341F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04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3BBF-0647-A140-B919-E7CA770A341F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03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840568"/>
            <a:ext cx="1381895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181600"/>
            <a:ext cx="11380312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48F35-DF9B-4F95-8E2C-3AD87F9A5CB7}" type="datetimeFigureOut">
              <a:rPr lang="en-US"/>
              <a:pPr>
                <a:defRPr/>
              </a:pPr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B7981-5ABC-41C7-99C2-1362563CB3F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94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F5B97-F82E-42FF-A027-0D3534754EDB}" type="datetimeFigureOut">
              <a:rPr lang="en-US"/>
              <a:pPr>
                <a:defRPr/>
              </a:pPr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1C738-22D8-46A5-9B84-7288151DBB8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0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957048" y="488951"/>
            <a:ext cx="6503035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5119" y="488951"/>
            <a:ext cx="19240969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04818-99DE-4A53-A0F8-5FA939D3DFE9}" type="datetimeFigureOut">
              <a:rPr lang="en-US"/>
              <a:pPr>
                <a:defRPr/>
              </a:pPr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B9277-D3AB-4643-9D89-C3B58993FB3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83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6C1B1-E950-49C1-B0C9-5FF8CD7D93C6}" type="datetimeFigureOut">
              <a:rPr lang="en-US"/>
              <a:pPr>
                <a:defRPr/>
              </a:pPr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0903A-DEEC-4536-90FA-E585749BB5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49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37" y="5875867"/>
            <a:ext cx="1381895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37" y="3875618"/>
            <a:ext cx="1381895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75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51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27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303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7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5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03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607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FADED-D64D-4C72-8A87-F10C8640539D}" type="datetimeFigureOut">
              <a:rPr lang="en-US"/>
              <a:pPr>
                <a:defRPr/>
              </a:pPr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90D1D-05F2-4BE0-A781-E8E4D86CD9F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38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5119" y="2844800"/>
            <a:ext cx="12870591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6669" y="2844800"/>
            <a:ext cx="12873414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08E1F-8EAA-4072-8ECB-1BADB0375BD3}" type="datetimeFigureOut">
              <a:rPr lang="en-US"/>
              <a:pPr>
                <a:defRPr/>
              </a:pPr>
              <a:t>12/7/18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8C47B-1852-439B-B95E-201205FEC92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4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79" y="2046817"/>
            <a:ext cx="7183258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79" y="2899833"/>
            <a:ext cx="7183258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630" y="2046817"/>
            <a:ext cx="718608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630" y="2899833"/>
            <a:ext cx="718608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C0A9C-F88E-44C9-9F8C-4A6EF426757F}" type="datetimeFigureOut">
              <a:rPr lang="en-US"/>
              <a:pPr>
                <a:defRPr/>
              </a:pPr>
              <a:t>12/7/18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63587-7B37-41AF-A934-CCAEB9668E0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41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D9741-7073-43B7-B72F-FBAA8A71EF10}" type="datetimeFigureOut">
              <a:rPr lang="en-US"/>
              <a:pPr>
                <a:defRPr/>
              </a:pPr>
              <a:t>12/7/18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32AA3-31A3-468E-B89C-A15DB203E19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5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6F1BE-1636-4B00-89F3-615FB96A245B}" type="datetimeFigureOut">
              <a:rPr lang="en-US"/>
              <a:pPr>
                <a:defRPr/>
              </a:pPr>
              <a:t>12/7/18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2F9D1-C2F0-4271-8DE4-31A8BF7C3E3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9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1" y="364067"/>
            <a:ext cx="5348634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65" y="364067"/>
            <a:ext cx="908844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81" y="1913467"/>
            <a:ext cx="5348634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1C39B-630F-4BA0-B597-550DD1689943}" type="datetimeFigureOut">
              <a:rPr lang="en-US"/>
              <a:pPr>
                <a:defRPr/>
              </a:pPr>
              <a:t>12/7/18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6AAAB-D5B5-405B-846D-E0685EB4E65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0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601" y="6400800"/>
            <a:ext cx="975455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601" y="817033"/>
            <a:ext cx="9754553" cy="5486400"/>
          </a:xfrm>
        </p:spPr>
        <p:txBody>
          <a:bodyPr rtlCol="0">
            <a:normAutofit/>
          </a:bodyPr>
          <a:lstStyle>
            <a:lvl1pPr marL="0" indent="0">
              <a:buNone/>
              <a:defRPr sz="5100"/>
            </a:lvl1pPr>
            <a:lvl2pPr marL="725759" indent="0">
              <a:buNone/>
              <a:defRPr sz="4400"/>
            </a:lvl2pPr>
            <a:lvl3pPr marL="1451519" indent="0">
              <a:buNone/>
              <a:defRPr sz="3800"/>
            </a:lvl3pPr>
            <a:lvl4pPr marL="2177278" indent="0">
              <a:buNone/>
              <a:defRPr sz="3200"/>
            </a:lvl4pPr>
            <a:lvl5pPr marL="2903037" indent="0">
              <a:buNone/>
              <a:defRPr sz="3200"/>
            </a:lvl5pPr>
            <a:lvl6pPr marL="3628796" indent="0">
              <a:buNone/>
              <a:defRPr sz="3200"/>
            </a:lvl6pPr>
            <a:lvl7pPr marL="4354556" indent="0">
              <a:buNone/>
              <a:defRPr sz="3200"/>
            </a:lvl7pPr>
            <a:lvl8pPr marL="5080315" indent="0">
              <a:buNone/>
              <a:defRPr sz="3200"/>
            </a:lvl8pPr>
            <a:lvl9pPr marL="5806074" indent="0">
              <a:buNone/>
              <a:defRPr sz="32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601" y="7156451"/>
            <a:ext cx="975455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90381-2FCC-48D2-B9B8-F4B51EEDC28D}" type="datetimeFigureOut">
              <a:rPr lang="en-US"/>
              <a:pPr>
                <a:defRPr/>
              </a:pPr>
              <a:t>12/7/18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46E7E-0ECA-4133-A489-665A1FD84ED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1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0" y="366713"/>
            <a:ext cx="146319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152" tIns="72576" rIns="145152" bIns="725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0" y="2133600"/>
            <a:ext cx="14631988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152" tIns="72576" rIns="145152" bIns="72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8475663"/>
            <a:ext cx="3794125" cy="485775"/>
          </a:xfrm>
          <a:prstGeom prst="rect">
            <a:avLst/>
          </a:prstGeom>
        </p:spPr>
        <p:txBody>
          <a:bodyPr vert="horz" wrap="square" lIns="145152" tIns="72576" rIns="145152" bIns="72576" numCol="1" anchor="ctr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rgbClr val="898989"/>
                </a:solidFill>
                <a:latin typeface="Verdana" pitchFamily="34" charset="0"/>
                <a:ea typeface="Verdana"/>
              </a:defRPr>
            </a:lvl1pPr>
          </a:lstStyle>
          <a:p>
            <a:pPr>
              <a:defRPr/>
            </a:pPr>
            <a:fld id="{AF1F6812-E1C2-47CD-B9D2-00C6D0032BA2}" type="datetimeFigureOut">
              <a:rPr lang="en-US"/>
              <a:pPr>
                <a:defRPr/>
              </a:pPr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663" y="8475663"/>
            <a:ext cx="5148262" cy="485775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ctr" defTabSz="725759" fontAlgn="auto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663" y="8475663"/>
            <a:ext cx="3794125" cy="485775"/>
          </a:xfrm>
          <a:prstGeom prst="rect">
            <a:avLst/>
          </a:prstGeom>
        </p:spPr>
        <p:txBody>
          <a:bodyPr vert="horz" wrap="square" lIns="145152" tIns="72576" rIns="145152" bIns="72576" numCol="1" anchor="ctr" anchorCtr="0" compatLnSpc="1">
            <a:prstTxWarp prst="textNoShape">
              <a:avLst/>
            </a:prstTxWarp>
          </a:bodyPr>
          <a:lstStyle>
            <a:lvl1pPr algn="r">
              <a:defRPr sz="1900">
                <a:solidFill>
                  <a:srgbClr val="898989"/>
                </a:solidFill>
                <a:latin typeface="Verdana" pitchFamily="34" charset="0"/>
                <a:ea typeface="Verdana"/>
              </a:defRPr>
            </a:lvl1pPr>
          </a:lstStyle>
          <a:p>
            <a:pPr>
              <a:defRPr/>
            </a:pPr>
            <a:fld id="{B5D1C987-F417-412F-BDA5-23F25C3B73B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25488" rtl="0" eaLnBrk="1" fontAlgn="base" hangingPunct="1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Verdana"/>
          <a:ea typeface="Verdana"/>
          <a:cs typeface="+mj-cs"/>
        </a:defRPr>
      </a:lvl1pPr>
      <a:lvl2pPr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2pPr>
      <a:lvl3pPr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3pPr>
      <a:lvl4pPr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4pPr>
      <a:lvl5pPr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5pPr>
      <a:lvl6pPr marL="457200"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6pPr>
      <a:lvl7pPr marL="914400"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7pPr>
      <a:lvl8pPr marL="1371600"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8pPr>
      <a:lvl9pPr marL="1828800"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9pPr>
    </p:titleStyle>
    <p:bodyStyle>
      <a:lvl1pPr marL="542925" indent="-542925" algn="l" defTabSz="7254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5100" kern="1200">
          <a:solidFill>
            <a:schemeClr val="tx1"/>
          </a:solidFill>
          <a:latin typeface="Verdana"/>
          <a:ea typeface="Verdana"/>
          <a:cs typeface="+mn-cs"/>
        </a:defRPr>
      </a:lvl1pPr>
      <a:lvl2pPr marL="1177925" indent="-452438" algn="l" defTabSz="7254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4400" kern="1200">
          <a:solidFill>
            <a:schemeClr val="tx1"/>
          </a:solidFill>
          <a:latin typeface="Verdana"/>
          <a:ea typeface="Verdana"/>
          <a:cs typeface="+mn-cs"/>
        </a:defRPr>
      </a:lvl2pPr>
      <a:lvl3pPr marL="1812925" indent="-361950" algn="l" defTabSz="7254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Verdana"/>
          <a:ea typeface="Verdana"/>
          <a:cs typeface="+mn-cs"/>
        </a:defRPr>
      </a:lvl3pPr>
      <a:lvl4pPr marL="2540000" indent="-361950" algn="l" defTabSz="7254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Verdana"/>
          <a:ea typeface="Verdana"/>
          <a:cs typeface="+mn-cs"/>
        </a:defRPr>
      </a:lvl4pPr>
      <a:lvl5pPr marL="3265488" indent="-361950" algn="l" defTabSz="7254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3200" kern="1200">
          <a:solidFill>
            <a:schemeClr val="tx1"/>
          </a:solidFill>
          <a:latin typeface="Verdana"/>
          <a:ea typeface="Verdana"/>
          <a:cs typeface="+mn-cs"/>
        </a:defRPr>
      </a:lvl5pPr>
      <a:lvl6pPr marL="3991676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6257588" cy="9143999"/>
          </a:xfrm>
          <a:prstGeom prst="rect">
            <a:avLst/>
          </a:prstGeom>
          <a:solidFill>
            <a:schemeClr val="accent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6257588" cy="9144000"/>
          </a:xfrm>
          <a:prstGeom prst="rect">
            <a:avLst/>
          </a:prstGeom>
          <a:solidFill>
            <a:schemeClr val="accent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6257588" cy="9144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6257588" cy="9144000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6257588" cy="9144000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6257588" cy="9144000"/>
          </a:xfrm>
          <a:prstGeom prst="rect">
            <a:avLst/>
          </a:prstGeom>
          <a:solidFill>
            <a:schemeClr val="accent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elivWhite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129" y="901700"/>
            <a:ext cx="5486400" cy="5486400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0" y="7175499"/>
            <a:ext cx="16257588" cy="1344613"/>
          </a:xfrm>
          <a:prstGeom prst="rect">
            <a:avLst/>
          </a:prstGeom>
        </p:spPr>
        <p:txBody>
          <a:bodyPr/>
          <a:lstStyle>
            <a:lvl1pPr algn="ctr" defTabSz="725488" rtl="0" eaLnBrk="1" fontAlgn="base" hangingPunct="1">
              <a:spcBef>
                <a:spcPct val="0"/>
              </a:spcBef>
              <a:spcAft>
                <a:spcPct val="0"/>
              </a:spcAft>
              <a:defRPr sz="7000" kern="1200">
                <a:solidFill>
                  <a:schemeClr val="tx1"/>
                </a:solidFill>
                <a:latin typeface="Verdana"/>
                <a:ea typeface="Verdana"/>
                <a:cs typeface="+mj-cs"/>
              </a:defRPr>
            </a:lvl1pPr>
            <a:lvl2pPr algn="ctr" defTabSz="725488" rtl="0" eaLnBrk="1" fontAlgn="base" hangingPunct="1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algn="ctr" defTabSz="725488" rtl="0" eaLnBrk="1" fontAlgn="base" hangingPunct="1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algn="ctr" defTabSz="725488" rtl="0" eaLnBrk="1" fontAlgn="base" hangingPunct="1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algn="ctr" defTabSz="725488" rtl="0" eaLnBrk="1" fontAlgn="base" hangingPunct="1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algn="ctr" defTabSz="725488" rtl="0" eaLnBrk="1" fontAlgn="base" hangingPunct="1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algn="ctr" defTabSz="725488" rtl="0" eaLnBrk="1" fontAlgn="base" hangingPunct="1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algn="ctr" defTabSz="725488" rtl="0" eaLnBrk="1" fontAlgn="base" hangingPunct="1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algn="ctr" defTabSz="725488" rtl="0" eaLnBrk="1" fontAlgn="base" hangingPunct="1">
              <a:spcBef>
                <a:spcPct val="0"/>
              </a:spcBef>
              <a:spcAft>
                <a:spcPct val="0"/>
              </a:spcAft>
              <a:defRPr sz="7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r>
              <a:rPr lang="es-MX" sz="4800" b="1" dirty="0">
                <a:solidFill>
                  <a:schemeClr val="bg1"/>
                </a:solidFill>
              </a:rPr>
              <a:t>¡Celebrando 30 años transformando vidas!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257588" cy="9143999"/>
          </a:xfrm>
          <a:prstGeom prst="rect">
            <a:avLst/>
          </a:prstGeom>
          <a:solidFill>
            <a:srgbClr val="EF473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2800" y="557718"/>
            <a:ext cx="14631988" cy="1524000"/>
          </a:xfrm>
        </p:spPr>
        <p:txBody>
          <a:bodyPr/>
          <a:lstStyle/>
          <a:p>
            <a:pPr algn="l"/>
            <a:r>
              <a:rPr lang="es-MX" sz="5400" b="1" dirty="0">
                <a:solidFill>
                  <a:srgbClr val="000000"/>
                </a:solidFill>
              </a:rPr>
              <a:t>Sé</a:t>
            </a:r>
            <a:r>
              <a:rPr lang="es-MX" sz="6000" b="1" dirty="0">
                <a:solidFill>
                  <a:srgbClr val="000000"/>
                </a:solidFill>
              </a:rPr>
              <a:t> un Distribuidor </a:t>
            </a:r>
            <a:r>
              <a:rPr lang="es-MX" sz="6000" b="1" dirty="0" smtClean="0">
                <a:solidFill>
                  <a:srgbClr val="000000"/>
                </a:solidFill>
              </a:rPr>
              <a:t>de </a:t>
            </a:r>
            <a:r>
              <a:rPr lang="es-MX" sz="6000" b="1" dirty="0" err="1" smtClean="0">
                <a:solidFill>
                  <a:srgbClr val="000000"/>
                </a:solidFill>
              </a:rPr>
              <a:t>Reliv</a:t>
            </a:r>
            <a:endParaRPr lang="en-US" sz="6300" b="1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2800" y="2222844"/>
            <a:ext cx="15108524" cy="6590955"/>
          </a:xfrm>
        </p:spPr>
        <p:txBody>
          <a:bodyPr/>
          <a:lstStyle/>
          <a:p>
            <a:pPr marL="502920" indent="-502920">
              <a:spcBef>
                <a:spcPts val="0"/>
              </a:spcBef>
              <a:spcAft>
                <a:spcPts val="2800"/>
              </a:spcAft>
              <a:buClr>
                <a:schemeClr val="tx1"/>
              </a:buClr>
            </a:pPr>
            <a:r>
              <a:rPr lang="es-MX" sz="4400" dirty="0" smtClean="0">
                <a:solidFill>
                  <a:srgbClr val="FFFFFF"/>
                </a:solidFill>
              </a:rPr>
              <a:t>Comparte productos </a:t>
            </a:r>
            <a:r>
              <a:rPr lang="es-MX" sz="4400" dirty="0">
                <a:solidFill>
                  <a:srgbClr val="FFFFFF"/>
                </a:solidFill>
              </a:rPr>
              <a:t>que </a:t>
            </a:r>
            <a:r>
              <a:rPr lang="es-MX" sz="4400" dirty="0" smtClean="0">
                <a:solidFill>
                  <a:srgbClr val="FFFFFF"/>
                </a:solidFill>
              </a:rPr>
              <a:t>amas y          </a:t>
            </a:r>
            <a:r>
              <a:rPr lang="es-MX" sz="4400" dirty="0">
                <a:solidFill>
                  <a:srgbClr val="FFFFFF"/>
                </a:solidFill>
              </a:rPr>
              <a:t>y ayuda a otros a estar </a:t>
            </a:r>
            <a:r>
              <a:rPr lang="es-MX" sz="4400" dirty="0" smtClean="0">
                <a:solidFill>
                  <a:srgbClr val="FFFFFF"/>
                </a:solidFill>
              </a:rPr>
              <a:t>saludables.</a:t>
            </a:r>
            <a:endParaRPr lang="en-US" sz="4400" dirty="0">
              <a:solidFill>
                <a:srgbClr val="FFFFFF"/>
              </a:solidFill>
            </a:endParaRPr>
          </a:p>
          <a:p>
            <a:pPr marL="502920" indent="-502920">
              <a:spcBef>
                <a:spcPts val="0"/>
              </a:spcBef>
              <a:spcAft>
                <a:spcPts val="2800"/>
              </a:spcAft>
              <a:buClr>
                <a:schemeClr val="tx1"/>
              </a:buClr>
            </a:pPr>
            <a:r>
              <a:rPr lang="es-MX" sz="4400" dirty="0" smtClean="0">
                <a:solidFill>
                  <a:srgbClr val="FFFFFF"/>
                </a:solidFill>
              </a:rPr>
              <a:t>Trabaja </a:t>
            </a:r>
            <a:r>
              <a:rPr lang="es-MX" sz="4400" dirty="0">
                <a:solidFill>
                  <a:srgbClr val="FFFFFF"/>
                </a:solidFill>
              </a:rPr>
              <a:t>tiempo completo o parcial sin un </a:t>
            </a:r>
            <a:r>
              <a:rPr lang="es-MX" sz="4400" dirty="0" smtClean="0">
                <a:solidFill>
                  <a:srgbClr val="FFFFFF"/>
                </a:solidFill>
              </a:rPr>
              <a:t>jefe.</a:t>
            </a:r>
            <a:endParaRPr lang="en-US" sz="4400" dirty="0">
              <a:solidFill>
                <a:srgbClr val="FFFFFF"/>
              </a:solidFill>
            </a:endParaRPr>
          </a:p>
          <a:p>
            <a:pPr marL="502920" indent="-502920">
              <a:spcBef>
                <a:spcPts val="0"/>
              </a:spcBef>
              <a:spcAft>
                <a:spcPts val="2800"/>
              </a:spcAft>
              <a:buClr>
                <a:schemeClr val="tx1"/>
              </a:buClr>
            </a:pPr>
            <a:r>
              <a:rPr lang="es-MX" sz="4400" dirty="0" smtClean="0">
                <a:solidFill>
                  <a:srgbClr val="FFFFFF"/>
                </a:solidFill>
              </a:rPr>
              <a:t>El </a:t>
            </a:r>
            <a:r>
              <a:rPr lang="es-MX" sz="4400" dirty="0">
                <a:solidFill>
                  <a:srgbClr val="FFFFFF"/>
                </a:solidFill>
              </a:rPr>
              <a:t>potencial para ganar desde el primer </a:t>
            </a:r>
            <a:r>
              <a:rPr lang="es-MX" sz="4400" dirty="0" smtClean="0">
                <a:solidFill>
                  <a:srgbClr val="FFFFFF"/>
                </a:solidFill>
              </a:rPr>
              <a:t>mes.</a:t>
            </a:r>
            <a:endParaRPr lang="en-US" sz="4400" dirty="0">
              <a:solidFill>
                <a:srgbClr val="FFFFFF"/>
              </a:solidFill>
            </a:endParaRPr>
          </a:p>
          <a:p>
            <a:pPr marL="502920" indent="-502920">
              <a:spcBef>
                <a:spcPts val="0"/>
              </a:spcBef>
              <a:spcAft>
                <a:spcPts val="2800"/>
              </a:spcAft>
              <a:buClr>
                <a:schemeClr val="tx1"/>
              </a:buClr>
            </a:pPr>
            <a:r>
              <a:rPr lang="es-MX" sz="4400" dirty="0" smtClean="0">
                <a:solidFill>
                  <a:srgbClr val="FFFFFF"/>
                </a:solidFill>
              </a:rPr>
              <a:t>Con una inversión mínima </a:t>
            </a:r>
            <a:r>
              <a:rPr lang="es-MX" sz="4400" dirty="0">
                <a:solidFill>
                  <a:srgbClr val="FFFFFF"/>
                </a:solidFill>
              </a:rPr>
              <a:t>comienzas tu </a:t>
            </a:r>
            <a:r>
              <a:rPr lang="es-MX" sz="4400" dirty="0" smtClean="0">
                <a:solidFill>
                  <a:srgbClr val="FFFFFF"/>
                </a:solidFill>
              </a:rPr>
              <a:t>negocio.</a:t>
            </a:r>
            <a:endParaRPr lang="en-US" sz="4400" dirty="0">
              <a:solidFill>
                <a:srgbClr val="FFFFFF"/>
              </a:solidFill>
            </a:endParaRPr>
          </a:p>
          <a:p>
            <a:pPr marL="502920" indent="-502920">
              <a:spcBef>
                <a:spcPts val="0"/>
              </a:spcBef>
              <a:spcAft>
                <a:spcPts val="2800"/>
              </a:spcAft>
              <a:buClr>
                <a:schemeClr val="tx1"/>
              </a:buClr>
            </a:pPr>
            <a:r>
              <a:rPr lang="es-MX" sz="4400" dirty="0" smtClean="0">
                <a:solidFill>
                  <a:srgbClr val="FFFFFF"/>
                </a:solidFill>
              </a:rPr>
              <a:t>Sin </a:t>
            </a:r>
            <a:r>
              <a:rPr lang="es-MX" sz="4400" dirty="0">
                <a:solidFill>
                  <a:srgbClr val="FFFFFF"/>
                </a:solidFill>
              </a:rPr>
              <a:t>riesgo, garantía de re-compra del 100</a:t>
            </a:r>
            <a:r>
              <a:rPr lang="es-MX" sz="4400" dirty="0" smtClean="0">
                <a:solidFill>
                  <a:srgbClr val="FFFFFF"/>
                </a:solidFill>
              </a:rPr>
              <a:t>%.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6" name="Imagen 5" descr="AnaLorena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3536">
            <a:off x="12545746" y="917369"/>
            <a:ext cx="3792075" cy="294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6257588" cy="9143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3920" y="321565"/>
            <a:ext cx="14631988" cy="1524000"/>
          </a:xfrm>
        </p:spPr>
        <p:txBody>
          <a:bodyPr/>
          <a:lstStyle/>
          <a:p>
            <a:pPr algn="l"/>
            <a:r>
              <a:rPr lang="en-US" sz="5700" b="1" dirty="0" smtClean="0"/>
              <a:t>Las 5 </a:t>
            </a:r>
            <a:r>
              <a:rPr lang="en-US" sz="5700" b="1" dirty="0" err="1" smtClean="0"/>
              <a:t>Formas</a:t>
            </a:r>
            <a:r>
              <a:rPr lang="en-US" sz="5700" b="1" dirty="0" smtClean="0"/>
              <a:t> de </a:t>
            </a:r>
            <a:r>
              <a:rPr lang="en-US" sz="5700" b="1" dirty="0" err="1" smtClean="0"/>
              <a:t>Ganancia</a:t>
            </a:r>
            <a:r>
              <a:rPr lang="en-US" sz="5700" b="1" dirty="0" smtClean="0"/>
              <a:t> </a:t>
            </a:r>
            <a:r>
              <a:rPr lang="en-US" sz="5700" b="1" dirty="0" err="1" smtClean="0"/>
              <a:t>en</a:t>
            </a:r>
            <a:r>
              <a:rPr lang="en-US" sz="5700" b="1" dirty="0" smtClean="0"/>
              <a:t> Reliv</a:t>
            </a:r>
            <a:endParaRPr lang="en-US" sz="57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83920" y="1646273"/>
            <a:ext cx="13960129" cy="7735885"/>
          </a:xfrm>
        </p:spPr>
        <p:txBody>
          <a:bodyPr/>
          <a:lstStyle/>
          <a:p>
            <a:pPr>
              <a:spcAft>
                <a:spcPts val="1100"/>
              </a:spcAft>
              <a:buClr>
                <a:schemeClr val="tx1"/>
              </a:buClr>
            </a:pPr>
            <a:r>
              <a:rPr lang="en-US" sz="3600" b="1" dirty="0" err="1" smtClean="0">
                <a:solidFill>
                  <a:schemeClr val="bg1"/>
                </a:solidFill>
              </a:rPr>
              <a:t>Venta</a:t>
            </a:r>
            <a:r>
              <a:rPr lang="en-US" sz="3600" b="1" dirty="0" smtClean="0">
                <a:solidFill>
                  <a:schemeClr val="bg1"/>
                </a:solidFill>
              </a:rPr>
              <a:t> al </a:t>
            </a:r>
            <a:r>
              <a:rPr lang="en-US" sz="3600" b="1" dirty="0" err="1" smtClean="0">
                <a:solidFill>
                  <a:schemeClr val="bg1"/>
                </a:solidFill>
              </a:rPr>
              <a:t>Público</a:t>
            </a:r>
            <a:r>
              <a:rPr lang="en-US" sz="3600" b="1" dirty="0" smtClean="0">
                <a:solidFill>
                  <a:schemeClr val="bg1"/>
                </a:solidFill>
              </a:rPr>
              <a:t>: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Gana</a:t>
            </a:r>
            <a:r>
              <a:rPr lang="en-US" sz="3600" dirty="0" smtClean="0">
                <a:solidFill>
                  <a:schemeClr val="bg1"/>
                </a:solidFill>
              </a:rPr>
              <a:t> hasta un 40%.</a:t>
            </a:r>
            <a:endParaRPr lang="en-US" sz="3600" dirty="0">
              <a:solidFill>
                <a:schemeClr val="bg1"/>
              </a:solidFill>
            </a:endParaRPr>
          </a:p>
          <a:p>
            <a:pPr>
              <a:spcAft>
                <a:spcPts val="1100"/>
              </a:spcAft>
              <a:buClr>
                <a:schemeClr val="tx1"/>
              </a:buClr>
            </a:pPr>
            <a:r>
              <a:rPr lang="en-US" sz="3600" b="1" dirty="0" err="1" smtClean="0">
                <a:solidFill>
                  <a:schemeClr val="bg1"/>
                </a:solidFill>
              </a:rPr>
              <a:t>Ganancias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Mayoristas</a:t>
            </a:r>
            <a:r>
              <a:rPr lang="en-US" sz="3600" b="1" dirty="0" smtClean="0">
                <a:solidFill>
                  <a:schemeClr val="bg1"/>
                </a:solidFill>
              </a:rPr>
              <a:t>: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Patrocina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Clientes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Preferentes</a:t>
            </a:r>
            <a:r>
              <a:rPr lang="en-US" sz="3600" dirty="0" smtClean="0">
                <a:solidFill>
                  <a:schemeClr val="bg1"/>
                </a:solidFill>
              </a:rPr>
              <a:t> y </a:t>
            </a:r>
            <a:r>
              <a:rPr lang="en-US" sz="3600" dirty="0" err="1" smtClean="0">
                <a:solidFill>
                  <a:schemeClr val="bg1"/>
                </a:solidFill>
              </a:rPr>
              <a:t>Distribuidores</a:t>
            </a:r>
            <a:r>
              <a:rPr lang="en-US" sz="3600" dirty="0" smtClean="0">
                <a:solidFill>
                  <a:schemeClr val="bg1"/>
                </a:solidFill>
              </a:rPr>
              <a:t>, y </a:t>
            </a:r>
            <a:r>
              <a:rPr lang="en-US" sz="3600" dirty="0" err="1" smtClean="0">
                <a:solidFill>
                  <a:schemeClr val="bg1"/>
                </a:solidFill>
              </a:rPr>
              <a:t>gana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cuando</a:t>
            </a:r>
            <a:r>
              <a:rPr lang="en-US" sz="3600" dirty="0" smtClean="0">
                <a:solidFill>
                  <a:schemeClr val="bg1"/>
                </a:solidFill>
              </a:rPr>
              <a:t> les </a:t>
            </a:r>
            <a:r>
              <a:rPr lang="en-US" sz="3600" dirty="0" err="1" smtClean="0">
                <a:solidFill>
                  <a:schemeClr val="bg1"/>
                </a:solidFill>
              </a:rPr>
              <a:t>ayudes</a:t>
            </a:r>
            <a:r>
              <a:rPr lang="en-US" sz="3600" dirty="0" smtClean="0">
                <a:solidFill>
                  <a:schemeClr val="bg1"/>
                </a:solidFill>
              </a:rPr>
              <a:t> a </a:t>
            </a:r>
            <a:r>
              <a:rPr lang="en-US" sz="3600" dirty="0" err="1" smtClean="0">
                <a:solidFill>
                  <a:schemeClr val="bg1"/>
                </a:solidFill>
              </a:rPr>
              <a:t>aumentar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sus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ganancias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</a:p>
          <a:p>
            <a:pPr>
              <a:spcAft>
                <a:spcPts val="1100"/>
              </a:spcAft>
              <a:buClr>
                <a:schemeClr val="tx1"/>
              </a:buClr>
            </a:pPr>
            <a:r>
              <a:rPr lang="en-US" sz="3600" b="1" dirty="0" err="1" smtClean="0">
                <a:solidFill>
                  <a:schemeClr val="bg1"/>
                </a:solidFill>
              </a:rPr>
              <a:t>Regalías</a:t>
            </a:r>
            <a:r>
              <a:rPr lang="en-US" sz="3600" b="1" dirty="0" smtClean="0">
                <a:solidFill>
                  <a:schemeClr val="bg1"/>
                </a:solidFill>
              </a:rPr>
              <a:t>: </a:t>
            </a:r>
            <a:r>
              <a:rPr lang="en-US" sz="3600" dirty="0" err="1" smtClean="0">
                <a:solidFill>
                  <a:schemeClr val="bg1"/>
                </a:solidFill>
              </a:rPr>
              <a:t>Comienza</a:t>
            </a:r>
            <a:r>
              <a:rPr lang="en-US" sz="3600" dirty="0" smtClean="0">
                <a:solidFill>
                  <a:schemeClr val="bg1"/>
                </a:solidFill>
              </a:rPr>
              <a:t> a </a:t>
            </a:r>
            <a:r>
              <a:rPr lang="en-US" sz="3600" dirty="0" err="1" smtClean="0">
                <a:solidFill>
                  <a:schemeClr val="bg1"/>
                </a:solidFill>
              </a:rPr>
              <a:t>ganar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cuando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alcances</a:t>
            </a:r>
            <a:r>
              <a:rPr lang="en-US" sz="3600" dirty="0" smtClean="0">
                <a:solidFill>
                  <a:schemeClr val="bg1"/>
                </a:solidFill>
              </a:rPr>
              <a:t> el </a:t>
            </a:r>
            <a:r>
              <a:rPr lang="en-US" sz="3600" dirty="0" err="1" smtClean="0">
                <a:solidFill>
                  <a:schemeClr val="bg1"/>
                </a:solidFill>
              </a:rPr>
              <a:t>nivel</a:t>
            </a:r>
            <a:r>
              <a:rPr lang="en-US" sz="3600" dirty="0" smtClean="0">
                <a:solidFill>
                  <a:schemeClr val="bg1"/>
                </a:solidFill>
              </a:rPr>
              <a:t> de </a:t>
            </a:r>
            <a:r>
              <a:rPr lang="en-US" sz="3600" dirty="0" err="1" smtClean="0">
                <a:solidFill>
                  <a:schemeClr val="bg1"/>
                </a:solidFill>
              </a:rPr>
              <a:t>Máster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Afiliado</a:t>
            </a:r>
            <a:r>
              <a:rPr lang="en-US" sz="3600" dirty="0" smtClean="0">
                <a:solidFill>
                  <a:schemeClr val="bg1"/>
                </a:solidFill>
              </a:rPr>
              <a:t> y </a:t>
            </a:r>
            <a:r>
              <a:rPr lang="en-US" sz="3600" dirty="0" err="1" smtClean="0">
                <a:solidFill>
                  <a:schemeClr val="bg1"/>
                </a:solidFill>
              </a:rPr>
              <a:t>ayudes</a:t>
            </a:r>
            <a:r>
              <a:rPr lang="en-US" sz="3600" dirty="0" smtClean="0">
                <a:solidFill>
                  <a:schemeClr val="bg1"/>
                </a:solidFill>
              </a:rPr>
              <a:t> a </a:t>
            </a:r>
            <a:r>
              <a:rPr lang="en-US" sz="3600" dirty="0" err="1" smtClean="0">
                <a:solidFill>
                  <a:schemeClr val="bg1"/>
                </a:solidFill>
              </a:rPr>
              <a:t>otros</a:t>
            </a:r>
            <a:r>
              <a:rPr lang="en-US" sz="3600" dirty="0" smtClean="0">
                <a:solidFill>
                  <a:schemeClr val="bg1"/>
                </a:solidFill>
              </a:rPr>
              <a:t> a </a:t>
            </a:r>
            <a:r>
              <a:rPr lang="en-US" sz="3600" dirty="0" err="1" smtClean="0">
                <a:solidFill>
                  <a:schemeClr val="bg1"/>
                </a:solidFill>
              </a:rPr>
              <a:t>hacer</a:t>
            </a:r>
            <a:r>
              <a:rPr lang="en-US" sz="3600" dirty="0" smtClean="0">
                <a:solidFill>
                  <a:schemeClr val="bg1"/>
                </a:solidFill>
              </a:rPr>
              <a:t> lo </a:t>
            </a:r>
            <a:r>
              <a:rPr lang="en-US" sz="3600" dirty="0" err="1" smtClean="0">
                <a:solidFill>
                  <a:schemeClr val="bg1"/>
                </a:solidFill>
              </a:rPr>
              <a:t>mismo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>
              <a:spcAft>
                <a:spcPts val="1100"/>
              </a:spcAft>
              <a:buClr>
                <a:schemeClr val="tx1"/>
              </a:buClr>
            </a:pPr>
            <a:r>
              <a:rPr lang="en-US" sz="3600" b="1" dirty="0" err="1" smtClean="0">
                <a:solidFill>
                  <a:schemeClr val="bg1"/>
                </a:solidFill>
              </a:rPr>
              <a:t>Bonos</a:t>
            </a:r>
            <a:r>
              <a:rPr lang="en-US" sz="3600" b="1" dirty="0" smtClean="0">
                <a:solidFill>
                  <a:schemeClr val="bg1"/>
                </a:solidFill>
              </a:rPr>
              <a:t> y Viajes:</a:t>
            </a:r>
            <a:r>
              <a:rPr lang="en-US" sz="3600" dirty="0" smtClean="0">
                <a:solidFill>
                  <a:schemeClr val="bg1"/>
                </a:solidFill>
              </a:rPr>
              <a:t> La </a:t>
            </a:r>
            <a:r>
              <a:rPr lang="en-US" sz="3600" dirty="0" err="1" smtClean="0">
                <a:solidFill>
                  <a:schemeClr val="bg1"/>
                </a:solidFill>
              </a:rPr>
              <a:t>posibilidad</a:t>
            </a:r>
            <a:r>
              <a:rPr lang="en-US" sz="3600" dirty="0" smtClean="0">
                <a:solidFill>
                  <a:schemeClr val="bg1"/>
                </a:solidFill>
              </a:rPr>
              <a:t> de </a:t>
            </a:r>
            <a:r>
              <a:rPr lang="en-US" sz="3600" dirty="0" err="1" smtClean="0">
                <a:solidFill>
                  <a:schemeClr val="bg1"/>
                </a:solidFill>
              </a:rPr>
              <a:t>ganar</a:t>
            </a:r>
            <a:r>
              <a:rPr lang="en-US" sz="3600" dirty="0" smtClean="0">
                <a:solidFill>
                  <a:schemeClr val="bg1"/>
                </a:solidFill>
              </a:rPr>
              <a:t> Viajes de </a:t>
            </a:r>
            <a:r>
              <a:rPr lang="en-US" sz="3600" dirty="0" err="1" smtClean="0">
                <a:solidFill>
                  <a:schemeClr val="bg1"/>
                </a:solidFill>
              </a:rPr>
              <a:t>ensueño</a:t>
            </a:r>
            <a:r>
              <a:rPr lang="en-US" sz="3600" dirty="0" smtClean="0">
                <a:solidFill>
                  <a:schemeClr val="bg1"/>
                </a:solidFill>
              </a:rPr>
              <a:t> y </a:t>
            </a:r>
            <a:r>
              <a:rPr lang="en-US" sz="3600" dirty="0" err="1" smtClean="0">
                <a:solidFill>
                  <a:schemeClr val="bg1"/>
                </a:solidFill>
              </a:rPr>
              <a:t>grandes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bonos</a:t>
            </a:r>
            <a:r>
              <a:rPr lang="en-US" sz="3600" dirty="0" smtClean="0">
                <a:solidFill>
                  <a:schemeClr val="bg1"/>
                </a:solidFill>
              </a:rPr>
              <a:t> en </a:t>
            </a:r>
            <a:r>
              <a:rPr lang="en-US" sz="3600" dirty="0" err="1" smtClean="0">
                <a:solidFill>
                  <a:schemeClr val="bg1"/>
                </a:solidFill>
              </a:rPr>
              <a:t>efectivo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</a:p>
          <a:p>
            <a:pPr>
              <a:spcAft>
                <a:spcPts val="1100"/>
              </a:spcAft>
              <a:buClr>
                <a:schemeClr val="tx1"/>
              </a:buClr>
            </a:pPr>
            <a:r>
              <a:rPr lang="en-US" sz="3600" b="1" dirty="0" err="1" smtClean="0">
                <a:solidFill>
                  <a:schemeClr val="bg1"/>
                </a:solidFill>
              </a:rPr>
              <a:t>Programa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Embajador</a:t>
            </a:r>
            <a:r>
              <a:rPr lang="en-US" sz="3600" b="1" dirty="0" smtClean="0">
                <a:solidFill>
                  <a:schemeClr val="bg1"/>
                </a:solidFill>
              </a:rPr>
              <a:t>: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Reconocemos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exitoso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avance</a:t>
            </a:r>
            <a:r>
              <a:rPr lang="en-US" sz="3600" dirty="0" smtClean="0">
                <a:solidFill>
                  <a:schemeClr val="bg1"/>
                </a:solidFill>
              </a:rPr>
              <a:t> y </a:t>
            </a:r>
            <a:r>
              <a:rPr lang="en-US" sz="3600" dirty="0" err="1" smtClean="0">
                <a:solidFill>
                  <a:schemeClr val="bg1"/>
                </a:solidFill>
              </a:rPr>
              <a:t>te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pagamos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por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ayudar</a:t>
            </a:r>
            <a:r>
              <a:rPr lang="en-US" sz="3600" dirty="0" smtClean="0">
                <a:solidFill>
                  <a:schemeClr val="bg1"/>
                </a:solidFill>
              </a:rPr>
              <a:t> a </a:t>
            </a:r>
            <a:r>
              <a:rPr lang="en-US" sz="3600" dirty="0" err="1" smtClean="0">
                <a:solidFill>
                  <a:schemeClr val="bg1"/>
                </a:solidFill>
              </a:rPr>
              <a:t>otros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6257588" cy="9143999"/>
          </a:xfrm>
          <a:prstGeom prst="rect">
            <a:avLst/>
          </a:prstGeom>
          <a:solidFill>
            <a:srgbClr val="96C9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1093" y="753365"/>
            <a:ext cx="14753895" cy="15240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s-MX" sz="6000" b="1" dirty="0" smtClean="0">
                <a:solidFill>
                  <a:schemeClr val="bg1"/>
                </a:solidFill>
              </a:rPr>
              <a:t>¡</a:t>
            </a:r>
            <a:r>
              <a:rPr lang="es-MX" sz="6000" b="1" dirty="0">
                <a:solidFill>
                  <a:schemeClr val="bg1"/>
                </a:solidFill>
              </a:rPr>
              <a:t>Conviértete en el </a:t>
            </a:r>
            <a:r>
              <a:rPr lang="es-MX" sz="6000" b="1" dirty="0" smtClean="0">
                <a:solidFill>
                  <a:schemeClr val="bg1"/>
                </a:solidFill>
              </a:rPr>
              <a:t/>
            </a:r>
            <a:br>
              <a:rPr lang="es-MX" sz="6000" b="1" dirty="0" smtClean="0">
                <a:solidFill>
                  <a:schemeClr val="bg1"/>
                </a:solidFill>
              </a:rPr>
            </a:br>
            <a:r>
              <a:rPr lang="es-MX" sz="6000" b="1" dirty="0" smtClean="0">
                <a:solidFill>
                  <a:schemeClr val="bg1"/>
                </a:solidFill>
              </a:rPr>
              <a:t>Mejor </a:t>
            </a:r>
            <a:r>
              <a:rPr lang="es-MX" sz="6000" b="1" dirty="0">
                <a:solidFill>
                  <a:schemeClr val="bg1"/>
                </a:solidFill>
              </a:rPr>
              <a:t>Jefe de Tu Vida!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54101" y="2537460"/>
            <a:ext cx="10376477" cy="6980491"/>
          </a:xfrm>
        </p:spPr>
        <p:txBody>
          <a:bodyPr/>
          <a:lstStyle/>
          <a:p>
            <a:pPr marL="502920" indent="-502920"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</a:pPr>
            <a:r>
              <a:rPr lang="es-MX" sz="4300" dirty="0" smtClean="0"/>
              <a:t>Disfruta </a:t>
            </a:r>
            <a:r>
              <a:rPr lang="es-MX" sz="4300" dirty="0"/>
              <a:t>de tu familia y </a:t>
            </a:r>
            <a:r>
              <a:rPr lang="es-MX" sz="4300" dirty="0" smtClean="0"/>
              <a:t>aprovecha tu tiempo libre.</a:t>
            </a:r>
            <a:endParaRPr lang="en-US" sz="4300" dirty="0"/>
          </a:p>
          <a:p>
            <a:pPr marL="502920" indent="-502920"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</a:pPr>
            <a:r>
              <a:rPr lang="es-MX" sz="4300" dirty="0" smtClean="0"/>
              <a:t>Ten </a:t>
            </a:r>
            <a:r>
              <a:rPr lang="es-MX" sz="4300" dirty="0"/>
              <a:t>la libertad de elegir – trabaja en dónde y cuándo tú </a:t>
            </a:r>
            <a:r>
              <a:rPr lang="es-MX" sz="4300" dirty="0" smtClean="0"/>
              <a:t>quieras.</a:t>
            </a:r>
            <a:endParaRPr lang="en-US" sz="4300" dirty="0"/>
          </a:p>
          <a:p>
            <a:pPr marL="502920" indent="-502920"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</a:pPr>
            <a:r>
              <a:rPr lang="es-MX" sz="4300" dirty="0" smtClean="0"/>
              <a:t>Aprovecha o desarrolla tus talentos de liderazgo.</a:t>
            </a:r>
            <a:endParaRPr lang="en-US" sz="4300" dirty="0"/>
          </a:p>
          <a:p>
            <a:pPr marL="502920" indent="-502920"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</a:pPr>
            <a:r>
              <a:rPr lang="es-MX" sz="4300" dirty="0" smtClean="0"/>
              <a:t>Desarrolla relaciones con líderes </a:t>
            </a:r>
            <a:br>
              <a:rPr lang="es-MX" sz="4300" dirty="0" smtClean="0"/>
            </a:br>
            <a:r>
              <a:rPr lang="es-MX" sz="4300" dirty="0" smtClean="0"/>
              <a:t>y crea una comunidad de apoyo.</a:t>
            </a:r>
            <a:endParaRPr lang="en-US" sz="4300" dirty="0"/>
          </a:p>
          <a:p>
            <a:pPr marL="502920" lvl="0" indent="-502920"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</a:pPr>
            <a:endParaRPr lang="en-US" sz="4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 r="7391"/>
          <a:stretch/>
        </p:blipFill>
        <p:spPr>
          <a:xfrm rot="364361">
            <a:off x="12654203" y="689103"/>
            <a:ext cx="3893110" cy="3696713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pic>
        <p:nvPicPr>
          <p:cNvPr id="8" name="Imagen 7" descr="Cabos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837">
            <a:off x="11597850" y="4604261"/>
            <a:ext cx="4193946" cy="42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257588" cy="9143999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327353"/>
            <a:ext cx="16257588" cy="1524000"/>
          </a:xfrm>
        </p:spPr>
        <p:txBody>
          <a:bodyPr/>
          <a:lstStyle/>
          <a:p>
            <a:r>
              <a:rPr lang="es-MX" sz="5500" b="1" dirty="0" smtClean="0">
                <a:solidFill>
                  <a:schemeClr val="bg1"/>
                </a:solidFill>
              </a:rPr>
              <a:t>¡Queremos </a:t>
            </a:r>
            <a:r>
              <a:rPr lang="es-MX" sz="5500" b="1" dirty="0">
                <a:solidFill>
                  <a:schemeClr val="bg1"/>
                </a:solidFill>
              </a:rPr>
              <a:t>Nutrir a Todo el </a:t>
            </a:r>
            <a:r>
              <a:rPr lang="es-MX" sz="5500" b="1" dirty="0" smtClean="0">
                <a:solidFill>
                  <a:schemeClr val="bg1"/>
                </a:solidFill>
              </a:rPr>
              <a:t>Mundo!</a:t>
            </a:r>
            <a:endParaRPr lang="en-US" sz="55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85122" y="1890454"/>
            <a:ext cx="10972466" cy="6260249"/>
          </a:xfrm>
        </p:spPr>
        <p:txBody>
          <a:bodyPr/>
          <a:lstStyle/>
          <a:p>
            <a:pPr marL="548640" indent="-548640">
              <a:spcBef>
                <a:spcPts val="0"/>
              </a:spcBef>
              <a:spcAft>
                <a:spcPts val="3300"/>
              </a:spcAft>
              <a:buClr>
                <a:schemeClr val="accent3"/>
              </a:buClr>
            </a:pPr>
            <a:r>
              <a:rPr lang="es-MX" sz="4200" dirty="0" smtClean="0"/>
              <a:t>Retribuye a través </a:t>
            </a:r>
            <a:r>
              <a:rPr lang="es-MX" sz="4200" dirty="0"/>
              <a:t>de la </a:t>
            </a:r>
            <a:br>
              <a:rPr lang="es-MX" sz="4200" dirty="0"/>
            </a:br>
            <a:r>
              <a:rPr lang="es-MX" sz="4200" dirty="0"/>
              <a:t>Fundación </a:t>
            </a:r>
            <a:r>
              <a:rPr lang="es-MX" sz="4200" dirty="0" err="1"/>
              <a:t>Kalogris</a:t>
            </a:r>
            <a:r>
              <a:rPr lang="es-MX" sz="4200" dirty="0"/>
              <a:t> de </a:t>
            </a:r>
            <a:r>
              <a:rPr lang="es-MX" sz="4200" dirty="0" smtClean="0"/>
              <a:t>Reliv.</a:t>
            </a:r>
            <a:endParaRPr lang="en-US" sz="4200" dirty="0"/>
          </a:p>
          <a:p>
            <a:pPr marL="548640" indent="-548640">
              <a:spcBef>
                <a:spcPts val="0"/>
              </a:spcBef>
              <a:spcAft>
                <a:spcPts val="3300"/>
              </a:spcAft>
              <a:buClr>
                <a:schemeClr val="accent3"/>
              </a:buClr>
            </a:pPr>
            <a:r>
              <a:rPr lang="es-MX" sz="4200" dirty="0" smtClean="0"/>
              <a:t>Proveemos nutrición en cientos </a:t>
            </a:r>
            <a:r>
              <a:rPr lang="es-MX" sz="4200" dirty="0"/>
              <a:t>de Programas </a:t>
            </a:r>
            <a:r>
              <a:rPr lang="es-MX" sz="4200" dirty="0" smtClean="0"/>
              <a:t>Alimenticios alrededor del mundo.</a:t>
            </a:r>
            <a:endParaRPr lang="en-US" sz="4200" dirty="0"/>
          </a:p>
          <a:p>
            <a:pPr marL="548640" lvl="0" indent="-548640">
              <a:spcBef>
                <a:spcPts val="0"/>
              </a:spcBef>
              <a:spcAft>
                <a:spcPts val="2200"/>
              </a:spcAft>
              <a:buClr>
                <a:schemeClr val="accent3"/>
              </a:buClr>
            </a:pPr>
            <a:r>
              <a:rPr lang="es-MX" sz="4200" dirty="0" smtClean="0"/>
              <a:t>Respaldada </a:t>
            </a:r>
            <a:r>
              <a:rPr lang="es-MX" sz="4200" dirty="0"/>
              <a:t>por Distribuidores </a:t>
            </a:r>
            <a:r>
              <a:rPr lang="en-US" sz="4200" dirty="0" smtClean="0"/>
              <a:t>que </a:t>
            </a:r>
            <a:r>
              <a:rPr lang="en-US" sz="4200" dirty="0" err="1" smtClean="0"/>
              <a:t>quieren</a:t>
            </a:r>
            <a:r>
              <a:rPr lang="en-US" sz="4200" dirty="0" smtClean="0"/>
              <a:t> </a:t>
            </a:r>
            <a:r>
              <a:rPr lang="en-US" sz="4200" dirty="0" err="1" smtClean="0"/>
              <a:t>hacer</a:t>
            </a:r>
            <a:r>
              <a:rPr lang="en-US" sz="4200" dirty="0" smtClean="0"/>
              <a:t> </a:t>
            </a:r>
            <a:r>
              <a:rPr lang="en-US" sz="4200" dirty="0" err="1" smtClean="0"/>
              <a:t>una</a:t>
            </a:r>
            <a:r>
              <a:rPr lang="en-US" sz="4200" dirty="0" smtClean="0"/>
              <a:t> </a:t>
            </a:r>
            <a:r>
              <a:rPr lang="en-US" sz="4200" dirty="0" err="1" smtClean="0"/>
              <a:t>diferencia</a:t>
            </a:r>
            <a:r>
              <a:rPr lang="en-US" sz="4200" dirty="0" smtClean="0"/>
              <a:t> con </a:t>
            </a:r>
            <a:r>
              <a:rPr lang="en-US" sz="4200" dirty="0" err="1" smtClean="0"/>
              <a:t>productos</a:t>
            </a:r>
            <a:r>
              <a:rPr lang="en-US" sz="4200" dirty="0" smtClean="0"/>
              <a:t> que </a:t>
            </a:r>
            <a:r>
              <a:rPr lang="en-US" sz="4200" dirty="0" err="1" smtClean="0"/>
              <a:t>conocen</a:t>
            </a:r>
            <a:r>
              <a:rPr lang="en-US" sz="4200" dirty="0" smtClean="0"/>
              <a:t> y que </a:t>
            </a:r>
            <a:r>
              <a:rPr lang="en-US" sz="4200" dirty="0" err="1" smtClean="0"/>
              <a:t>aman</a:t>
            </a:r>
            <a:r>
              <a:rPr lang="en-US" sz="4200" dirty="0" smtClean="0"/>
              <a:t>.</a:t>
            </a:r>
            <a:endParaRPr lang="en-US" sz="4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149">
            <a:off x="1344267" y="5970253"/>
            <a:ext cx="3424782" cy="2919540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8557">
            <a:off x="90143" y="2808107"/>
            <a:ext cx="4903556" cy="2757532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7789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6257588" cy="9143999"/>
          </a:xfrm>
          <a:prstGeom prst="rect">
            <a:avLst/>
          </a:prstGeom>
          <a:solidFill>
            <a:schemeClr val="accent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2800" y="277388"/>
            <a:ext cx="14631988" cy="1524000"/>
          </a:xfrm>
        </p:spPr>
        <p:txBody>
          <a:bodyPr/>
          <a:lstStyle/>
          <a:p>
            <a:r>
              <a:rPr lang="en-US" sz="6300" b="1" dirty="0">
                <a:solidFill>
                  <a:srgbClr val="000000"/>
                </a:solidFill>
              </a:rPr>
              <a:t>3</a:t>
            </a:r>
            <a:r>
              <a:rPr lang="en-US" sz="6300" b="1" dirty="0" smtClean="0">
                <a:solidFill>
                  <a:srgbClr val="000000"/>
                </a:solidFill>
              </a:rPr>
              <a:t> </a:t>
            </a:r>
            <a:r>
              <a:rPr lang="en-US" sz="6300" b="1" dirty="0" err="1" smtClean="0">
                <a:solidFill>
                  <a:srgbClr val="000000"/>
                </a:solidFill>
              </a:rPr>
              <a:t>Formas</a:t>
            </a:r>
            <a:r>
              <a:rPr lang="en-US" sz="6300" b="1" dirty="0" smtClean="0">
                <a:solidFill>
                  <a:srgbClr val="000000"/>
                </a:solidFill>
              </a:rPr>
              <a:t> de </a:t>
            </a:r>
            <a:r>
              <a:rPr lang="en-US" sz="6300" b="1" dirty="0" err="1" smtClean="0">
                <a:solidFill>
                  <a:srgbClr val="000000"/>
                </a:solidFill>
              </a:rPr>
              <a:t>Comenzar</a:t>
            </a:r>
            <a:endParaRPr lang="en-US" sz="6300" b="1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2800" y="1801388"/>
            <a:ext cx="13638306" cy="6881975"/>
          </a:xfrm>
        </p:spPr>
        <p:txBody>
          <a:bodyPr/>
          <a:lstStyle/>
          <a:p>
            <a:pPr marL="548640" lvl="0" indent="-548640">
              <a:spcBef>
                <a:spcPts val="0"/>
              </a:spcBef>
              <a:spcAft>
                <a:spcPts val="5500"/>
              </a:spcAft>
              <a:buClr>
                <a:schemeClr val="tx1"/>
              </a:buClr>
            </a:pPr>
            <a:r>
              <a:rPr lang="en-US" sz="5400" b="1" dirty="0" err="1" smtClean="0">
                <a:solidFill>
                  <a:schemeClr val="bg1"/>
                </a:solidFill>
              </a:rPr>
              <a:t>Comienza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como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</a:t>
            </a:r>
            <a:r>
              <a:rPr lang="en-US" sz="5400" b="1" dirty="0" err="1" smtClean="0">
                <a:solidFill>
                  <a:schemeClr val="bg1"/>
                </a:solidFill>
              </a:rPr>
              <a:t>liente</a:t>
            </a:r>
            <a:endParaRPr lang="en-US" sz="5400" b="1" dirty="0" smtClean="0">
              <a:solidFill>
                <a:schemeClr val="bg1"/>
              </a:solidFill>
            </a:endParaRPr>
          </a:p>
          <a:p>
            <a:pPr marL="548640" lvl="0" indent="-548640">
              <a:spcBef>
                <a:spcPts val="0"/>
              </a:spcBef>
              <a:spcAft>
                <a:spcPts val="5500"/>
              </a:spcAft>
              <a:buClr>
                <a:schemeClr val="tx1"/>
              </a:buClr>
            </a:pPr>
            <a:r>
              <a:rPr lang="es-MX" sz="5400" b="1" dirty="0" smtClean="0">
                <a:solidFill>
                  <a:schemeClr val="bg1"/>
                </a:solidFill>
              </a:rPr>
              <a:t>Ahorra como 	</a:t>
            </a:r>
            <a:br>
              <a:rPr lang="es-MX" sz="5400" b="1" dirty="0" smtClean="0">
                <a:solidFill>
                  <a:schemeClr val="bg1"/>
                </a:solidFill>
              </a:rPr>
            </a:br>
            <a:r>
              <a:rPr lang="es-MX" sz="5400" b="1" dirty="0" smtClean="0">
                <a:solidFill>
                  <a:schemeClr val="bg1"/>
                </a:solidFill>
              </a:rPr>
              <a:t>Cliente Preferente</a:t>
            </a:r>
            <a:endParaRPr lang="en-US" sz="5400" dirty="0">
              <a:solidFill>
                <a:schemeClr val="bg1"/>
              </a:solidFill>
            </a:endParaRPr>
          </a:p>
          <a:p>
            <a:pPr marL="548640" lvl="0" indent="-548640">
              <a:spcBef>
                <a:spcPts val="0"/>
              </a:spcBef>
              <a:spcAft>
                <a:spcPts val="5500"/>
              </a:spcAft>
              <a:buClr>
                <a:schemeClr val="tx1"/>
              </a:buClr>
            </a:pPr>
            <a:r>
              <a:rPr lang="en-US" sz="5400" b="1" dirty="0" err="1" smtClean="0">
                <a:solidFill>
                  <a:srgbClr val="FFFFFF"/>
                </a:solidFill>
              </a:rPr>
              <a:t>Regístrate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como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Distribuidor</a:t>
            </a:r>
            <a:r>
              <a:rPr lang="en-US" sz="5400" b="1" dirty="0">
                <a:solidFill>
                  <a:srgbClr val="FFFFFF"/>
                </a:solidFill>
              </a:rPr>
              <a:t/>
            </a:r>
            <a:br>
              <a:rPr lang="en-US" sz="5400" b="1" dirty="0">
                <a:solidFill>
                  <a:srgbClr val="FFFFFF"/>
                </a:solidFill>
              </a:rPr>
            </a:br>
            <a:r>
              <a:rPr lang="en-US" sz="5400" dirty="0" err="1" smtClean="0">
                <a:solidFill>
                  <a:srgbClr val="FFFFFF"/>
                </a:solidFill>
              </a:rPr>
              <a:t>Disfruta</a:t>
            </a:r>
            <a:r>
              <a:rPr lang="en-US" sz="5400" dirty="0" smtClean="0">
                <a:solidFill>
                  <a:srgbClr val="FFFFFF"/>
                </a:solidFill>
              </a:rPr>
              <a:t> </a:t>
            </a:r>
            <a:r>
              <a:rPr lang="en-US" sz="5400" dirty="0" err="1" smtClean="0">
                <a:solidFill>
                  <a:srgbClr val="FFFFFF"/>
                </a:solidFill>
              </a:rPr>
              <a:t>tus</a:t>
            </a:r>
            <a:r>
              <a:rPr lang="en-US" sz="5400" dirty="0" smtClean="0">
                <a:solidFill>
                  <a:srgbClr val="FFFFFF"/>
                </a:solidFill>
              </a:rPr>
              <a:t> </a:t>
            </a:r>
            <a:r>
              <a:rPr lang="en-US" sz="5400" dirty="0" err="1" smtClean="0">
                <a:solidFill>
                  <a:srgbClr val="FFFFFF"/>
                </a:solidFill>
              </a:rPr>
              <a:t>productos</a:t>
            </a:r>
            <a:r>
              <a:rPr lang="en-US" sz="5400" dirty="0" smtClean="0">
                <a:solidFill>
                  <a:srgbClr val="FFFFFF"/>
                </a:solidFill>
              </a:rPr>
              <a:t> y genera </a:t>
            </a:r>
            <a:r>
              <a:rPr lang="en-US" sz="5400" dirty="0" err="1" smtClean="0">
                <a:solidFill>
                  <a:srgbClr val="FFFFFF"/>
                </a:solidFill>
              </a:rPr>
              <a:t>ingresos</a:t>
            </a:r>
            <a:r>
              <a:rPr lang="en-US" sz="5400" dirty="0" smtClean="0">
                <a:solidFill>
                  <a:srgbClr val="FFFFFF"/>
                </a:solidFill>
              </a:rPr>
              <a:t> </a:t>
            </a:r>
            <a:r>
              <a:rPr lang="en-US" sz="5400" dirty="0" err="1" smtClean="0">
                <a:solidFill>
                  <a:srgbClr val="FFFFFF"/>
                </a:solidFill>
              </a:rPr>
              <a:t>residuales</a:t>
            </a:r>
            <a:r>
              <a:rPr lang="en-US" sz="5400" dirty="0" smtClean="0">
                <a:solidFill>
                  <a:srgbClr val="FFFFFF"/>
                </a:solidFill>
              </a:rPr>
              <a:t>.</a:t>
            </a:r>
            <a:endParaRPr lang="en-US" sz="5400" dirty="0">
              <a:solidFill>
                <a:srgbClr val="FFFFF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5500"/>
              </a:spcAft>
              <a:buClr>
                <a:schemeClr val="tx1"/>
              </a:buClr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3466">
            <a:off x="11768854" y="2277101"/>
            <a:ext cx="4519784" cy="3673595"/>
          </a:xfrm>
          <a:prstGeom prst="rect">
            <a:avLst/>
          </a:prstGeom>
          <a:ln w="5715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336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 descr="LogoFacebokoBlanc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4" b="29324"/>
          <a:stretch>
            <a:fillRect/>
          </a:stretch>
        </p:blipFill>
        <p:spPr/>
      </p:pic>
      <p:sp>
        <p:nvSpPr>
          <p:cNvPr id="4" name="Rectangle 6"/>
          <p:cNvSpPr/>
          <p:nvPr/>
        </p:nvSpPr>
        <p:spPr>
          <a:xfrm>
            <a:off x="0" y="0"/>
            <a:ext cx="16257588" cy="9144000"/>
          </a:xfrm>
          <a:prstGeom prst="rect">
            <a:avLst/>
          </a:prstGeom>
          <a:solidFill>
            <a:schemeClr val="accent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RelivWhite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57" y="1757578"/>
            <a:ext cx="3000686" cy="3000686"/>
          </a:xfrm>
          <a:prstGeom prst="rect">
            <a:avLst/>
          </a:prstGeom>
        </p:spPr>
      </p:pic>
      <p:pic>
        <p:nvPicPr>
          <p:cNvPr id="7" name="Imagen 6" descr="LogoFacebokoBlan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051" y="5441577"/>
            <a:ext cx="1075707" cy="107277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703258" y="6630976"/>
            <a:ext cx="34954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 smtClean="0">
                <a:solidFill>
                  <a:schemeClr val="bg1"/>
                </a:solidFill>
                <a:latin typeface="Myriad Pro"/>
                <a:cs typeface="Myriad Pro"/>
              </a:rPr>
              <a:t>Reliv</a:t>
            </a:r>
            <a:r>
              <a:rPr lang="es-ES" sz="3200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  <a:latin typeface="Myriad Pro"/>
                <a:cs typeface="Myriad Pro"/>
              </a:rPr>
              <a:t>Now</a:t>
            </a:r>
            <a:r>
              <a:rPr lang="es-ES" sz="3200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r>
              <a:rPr lang="es-ES" sz="3200" dirty="0">
                <a:solidFill>
                  <a:schemeClr val="bg1"/>
                </a:solidFill>
                <a:latin typeface="Myriad Pro"/>
                <a:cs typeface="Myriad Pro"/>
              </a:rPr>
              <a:t>M</a:t>
            </a:r>
            <a:r>
              <a:rPr lang="es-ES" sz="3200" dirty="0" smtClean="0">
                <a:solidFill>
                  <a:schemeClr val="bg1"/>
                </a:solidFill>
                <a:latin typeface="Myriad Pro"/>
                <a:cs typeface="Myriad Pro"/>
              </a:rPr>
              <a:t>éxico</a:t>
            </a:r>
            <a:endParaRPr lang="es-ES" sz="32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pic>
        <p:nvPicPr>
          <p:cNvPr id="9" name="Imagen 8" descr="InstagramBlanc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32" y="5441577"/>
            <a:ext cx="1052605" cy="1052605"/>
          </a:xfrm>
          <a:prstGeom prst="rect">
            <a:avLst/>
          </a:prstGeom>
        </p:spPr>
      </p:pic>
      <p:pic>
        <p:nvPicPr>
          <p:cNvPr id="10" name="Imagen 9" descr="YoutubeBlanc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01" y="5441577"/>
            <a:ext cx="1061657" cy="1064559"/>
          </a:xfrm>
          <a:prstGeom prst="rect">
            <a:avLst/>
          </a:prstGeom>
        </p:spPr>
      </p:pic>
      <p:pic>
        <p:nvPicPr>
          <p:cNvPr id="11" name="Imagen 10" descr="TwitterBlanc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42" y="5407865"/>
            <a:ext cx="1106487" cy="110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8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257588" cy="9143999"/>
          </a:xfrm>
          <a:prstGeom prst="rect">
            <a:avLst/>
          </a:prstGeom>
          <a:solidFill>
            <a:srgbClr val="96C9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08000"/>
            <a:ext cx="16257588" cy="1725613"/>
          </a:xfrm>
        </p:spPr>
        <p:txBody>
          <a:bodyPr/>
          <a:lstStyle/>
          <a:p>
            <a:r>
              <a:rPr lang="es-MX" sz="5500" b="1" dirty="0">
                <a:solidFill>
                  <a:srgbClr val="FFFFFF"/>
                </a:solidFill>
              </a:rPr>
              <a:t>Somos una </a:t>
            </a:r>
            <a:r>
              <a:rPr lang="es-MX" sz="5500" b="1" dirty="0" smtClean="0">
                <a:solidFill>
                  <a:srgbClr val="FFFFFF"/>
                </a:solidFill>
              </a:rPr>
              <a:t>empresa </a:t>
            </a:r>
            <a:r>
              <a:rPr lang="es-MX" sz="5500" b="1" dirty="0">
                <a:solidFill>
                  <a:srgbClr val="FFFFFF"/>
                </a:solidFill>
              </a:rPr>
              <a:t>de bienestar que ama hacer a la gente feliz y </a:t>
            </a:r>
            <a:r>
              <a:rPr lang="es-MX" sz="5500" b="1" dirty="0" smtClean="0">
                <a:solidFill>
                  <a:srgbClr val="FFFFFF"/>
                </a:solidFill>
              </a:rPr>
              <a:t>saludable.</a:t>
            </a:r>
            <a:endParaRPr lang="en-US" sz="5500" b="1" dirty="0">
              <a:solidFill>
                <a:srgbClr val="FFFFFF"/>
              </a:solidFill>
            </a:endParaRPr>
          </a:p>
        </p:txBody>
      </p:sp>
      <p:pic>
        <p:nvPicPr>
          <p:cNvPr id="7" name="Imagen 6" descr="Saluda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5767">
            <a:off x="9266358" y="2990660"/>
            <a:ext cx="5256824" cy="5256824"/>
          </a:xfrm>
          <a:prstGeom prst="rect">
            <a:avLst/>
          </a:prstGeom>
        </p:spPr>
      </p:pic>
      <p:pic>
        <p:nvPicPr>
          <p:cNvPr id="9" name="Imagen 8" descr="Cancun_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066">
            <a:off x="817429" y="3444292"/>
            <a:ext cx="6719730" cy="44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4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257588" cy="914399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9928" y="722313"/>
            <a:ext cx="11776165" cy="1524000"/>
          </a:xfrm>
        </p:spPr>
        <p:txBody>
          <a:bodyPr/>
          <a:lstStyle/>
          <a:p>
            <a:pPr algn="l"/>
            <a:r>
              <a:rPr lang="es-MX" sz="6000" b="1" dirty="0">
                <a:solidFill>
                  <a:schemeClr val="bg1"/>
                </a:solidFill>
              </a:rPr>
              <a:t>Somos </a:t>
            </a:r>
            <a:r>
              <a:rPr lang="es-MX" sz="6000" b="1" dirty="0" err="1">
                <a:solidFill>
                  <a:schemeClr val="bg1"/>
                </a:solidFill>
              </a:rPr>
              <a:t>Reliv</a:t>
            </a:r>
            <a:r>
              <a:rPr lang="es-MX" sz="6000" b="1" dirty="0">
                <a:solidFill>
                  <a:schemeClr val="bg1"/>
                </a:solidFill>
              </a:rPr>
              <a:t>.</a:t>
            </a:r>
            <a:r>
              <a:rPr lang="en-US" sz="6000" b="1" dirty="0">
                <a:solidFill>
                  <a:schemeClr val="bg1"/>
                </a:solidFill>
              </a:rPr>
              <a:t/>
            </a:r>
            <a:br>
              <a:rPr lang="en-US" sz="6000" b="1" dirty="0">
                <a:solidFill>
                  <a:schemeClr val="bg1"/>
                </a:solidFill>
              </a:rPr>
            </a:br>
            <a:r>
              <a:rPr lang="en-US" sz="6000" b="1" dirty="0" smtClean="0">
                <a:solidFill>
                  <a:schemeClr val="bg1"/>
                </a:solidFill>
              </a:rPr>
              <a:t>¡</a:t>
            </a:r>
            <a:r>
              <a:rPr lang="es-MX" sz="6000" b="1" dirty="0" smtClean="0">
                <a:solidFill>
                  <a:schemeClr val="bg1"/>
                </a:solidFill>
              </a:rPr>
              <a:t>Es </a:t>
            </a:r>
            <a:r>
              <a:rPr lang="es-MX" sz="6000" b="1" dirty="0">
                <a:solidFill>
                  <a:schemeClr val="bg1"/>
                </a:solidFill>
              </a:rPr>
              <a:t>un Gusto </a:t>
            </a:r>
            <a:r>
              <a:rPr lang="es-MX" sz="6000" b="1" dirty="0" smtClean="0">
                <a:solidFill>
                  <a:schemeClr val="bg1"/>
                </a:solidFill>
              </a:rPr>
              <a:t>Conocerte!</a:t>
            </a:r>
            <a:endParaRPr lang="en-US" sz="58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0308" y="2679327"/>
            <a:ext cx="14715392" cy="6134099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s-MX" sz="4000" dirty="0"/>
              <a:t>Hacemos los mejores </a:t>
            </a:r>
            <a:r>
              <a:rPr lang="es-MX" sz="4000" dirty="0" smtClean="0"/>
              <a:t>batidos del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s-MX" sz="4000" dirty="0" smtClean="0"/>
              <a:t>   mundo que dan resultados.</a:t>
            </a:r>
            <a:endParaRPr lang="en-US" sz="4000" dirty="0"/>
          </a:p>
          <a:p>
            <a:pPr>
              <a:buClr>
                <a:schemeClr val="bg1"/>
              </a:buClr>
            </a:pPr>
            <a:r>
              <a:rPr lang="es-MX" sz="4000" dirty="0" smtClean="0"/>
              <a:t>Hemos creado un programa </a:t>
            </a:r>
            <a:r>
              <a:rPr lang="es-MX" sz="4000" dirty="0"/>
              <a:t>de </a:t>
            </a:r>
            <a:r>
              <a:rPr lang="es-MX" sz="4000" dirty="0" smtClean="0"/>
              <a:t>reducción de peso y acondicionamiento físico que ha transformado vidas.</a:t>
            </a:r>
            <a:endParaRPr lang="en-US" sz="4000" dirty="0"/>
          </a:p>
          <a:p>
            <a:pPr>
              <a:buClr>
                <a:schemeClr val="bg1"/>
              </a:buClr>
            </a:pPr>
            <a:r>
              <a:rPr lang="es-MX" sz="4000" dirty="0" smtClean="0"/>
              <a:t>Tenemos 10 fórmulas patentadas.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798">
            <a:off x="11924264" y="110345"/>
            <a:ext cx="3732660" cy="3732660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pic>
        <p:nvPicPr>
          <p:cNvPr id="3" name="Imagen 2" descr="Productos_20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06" y="6376890"/>
            <a:ext cx="11145993" cy="25374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96" y="6886578"/>
            <a:ext cx="1437764" cy="18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257588" cy="9143999"/>
          </a:xfrm>
          <a:prstGeom prst="rect">
            <a:avLst/>
          </a:prstGeom>
          <a:solidFill>
            <a:schemeClr val="accent5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7477" y="900113"/>
            <a:ext cx="12148693" cy="1524000"/>
          </a:xfrm>
        </p:spPr>
        <p:txBody>
          <a:bodyPr/>
          <a:lstStyle/>
          <a:p>
            <a:pPr algn="l"/>
            <a:r>
              <a:rPr lang="es-MX" sz="6000" b="1" dirty="0" err="1" smtClean="0">
                <a:solidFill>
                  <a:schemeClr val="bg1"/>
                </a:solidFill>
              </a:rPr>
              <a:t>Reliv</a:t>
            </a:r>
            <a:r>
              <a:rPr lang="es-MX" sz="6000" b="1" dirty="0" smtClean="0">
                <a:solidFill>
                  <a:schemeClr val="bg1"/>
                </a:solidFill>
              </a:rPr>
              <a:t>: </a:t>
            </a:r>
            <a:r>
              <a:rPr lang="en-US" sz="6000" b="1" dirty="0" smtClean="0">
                <a:solidFill>
                  <a:schemeClr val="bg1"/>
                </a:solidFill>
              </a:rPr>
              <a:t>¡</a:t>
            </a:r>
            <a:r>
              <a:rPr lang="es-MX" sz="6000" b="1" dirty="0" smtClean="0">
                <a:solidFill>
                  <a:schemeClr val="bg1"/>
                </a:solidFill>
              </a:rPr>
              <a:t>Ciencia y Tecnología    para tu salud!</a:t>
            </a:r>
            <a:endParaRPr lang="en-US" sz="58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1904" y="2717006"/>
            <a:ext cx="11623040" cy="6134099"/>
          </a:xfrm>
        </p:spPr>
        <p:txBody>
          <a:bodyPr/>
          <a:lstStyle/>
          <a:p>
            <a:pPr marL="457200" indent="-457200">
              <a:spcAft>
                <a:spcPts val="1700"/>
              </a:spcAft>
              <a:buClr>
                <a:schemeClr val="bg1"/>
              </a:buClr>
              <a:buFont typeface="Arial"/>
              <a:buChar char="•"/>
            </a:pPr>
            <a:r>
              <a:rPr lang="es-MX" sz="4400" dirty="0" smtClean="0"/>
              <a:t>Exigimos la mejor </a:t>
            </a:r>
            <a:r>
              <a:rPr lang="es-MX" sz="4400" dirty="0"/>
              <a:t>calidad </a:t>
            </a:r>
            <a:r>
              <a:rPr lang="es-MX" sz="4400" dirty="0" smtClean="0"/>
              <a:t>en nuestros insumos y </a:t>
            </a:r>
            <a:r>
              <a:rPr lang="es-MX" sz="4400" dirty="0"/>
              <a:t>la </a:t>
            </a:r>
            <a:r>
              <a:rPr lang="es-MX" sz="4400" dirty="0" smtClean="0"/>
              <a:t>implementamos </a:t>
            </a:r>
            <a:r>
              <a:rPr lang="es-MX" sz="4400" dirty="0"/>
              <a:t>en nuestra </a:t>
            </a:r>
            <a:r>
              <a:rPr lang="es-MX" sz="4400" dirty="0" smtClean="0"/>
              <a:t>Planta de </a:t>
            </a:r>
            <a:r>
              <a:rPr lang="es-MX" sz="4400" dirty="0"/>
              <a:t>P</a:t>
            </a:r>
            <a:r>
              <a:rPr lang="es-MX" sz="4400" dirty="0" smtClean="0"/>
              <a:t>roducción</a:t>
            </a:r>
            <a:r>
              <a:rPr lang="es-MX" sz="4400" dirty="0"/>
              <a:t>, </a:t>
            </a:r>
            <a:br>
              <a:rPr lang="es-MX" sz="4400" dirty="0"/>
            </a:br>
            <a:r>
              <a:rPr lang="es-MX" sz="4400" dirty="0"/>
              <a:t>Investigación y </a:t>
            </a:r>
            <a:r>
              <a:rPr lang="es-MX" sz="4400" dirty="0" smtClean="0"/>
              <a:t>Desarrollo.</a:t>
            </a:r>
            <a:endParaRPr lang="en-US" sz="4400" dirty="0"/>
          </a:p>
          <a:p>
            <a:pPr marL="457200" indent="-457200">
              <a:spcAft>
                <a:spcPts val="1700"/>
              </a:spcAft>
              <a:buClr>
                <a:schemeClr val="bg1"/>
              </a:buClr>
              <a:buFont typeface="Arial"/>
              <a:buChar char="•"/>
            </a:pPr>
            <a:r>
              <a:rPr lang="es-MX" sz="4400" dirty="0"/>
              <a:t>Hemos liderado la </a:t>
            </a:r>
            <a:r>
              <a:rPr lang="es-MX" sz="4400" dirty="0" smtClean="0"/>
              <a:t>Industria </a:t>
            </a:r>
            <a:br>
              <a:rPr lang="es-MX" sz="4400" dirty="0" smtClean="0"/>
            </a:br>
            <a:r>
              <a:rPr lang="es-MX" sz="4400" dirty="0"/>
              <a:t>del B</a:t>
            </a:r>
            <a:r>
              <a:rPr lang="es-MX" sz="4400" dirty="0" smtClean="0"/>
              <a:t>ienestar </a:t>
            </a:r>
            <a:r>
              <a:rPr lang="es-MX" sz="4400" dirty="0"/>
              <a:t>por 30 </a:t>
            </a:r>
            <a:r>
              <a:rPr lang="es-MX" sz="4400" dirty="0" smtClean="0"/>
              <a:t>años.</a:t>
            </a:r>
            <a:endParaRPr lang="en-US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/>
          <a:stretch/>
        </p:blipFill>
        <p:spPr>
          <a:xfrm rot="650589">
            <a:off x="10754648" y="5178146"/>
            <a:ext cx="5143044" cy="2904520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pic>
        <p:nvPicPr>
          <p:cNvPr id="1026" name="Picture 2" descr="C:\Users\jramirez.PDCSTL\Downloads\5958284991_02a023e4a4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7760">
            <a:off x="12225952" y="2732231"/>
            <a:ext cx="3214864" cy="213989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1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6257588" cy="9143999"/>
          </a:xfrm>
          <a:prstGeom prst="rect">
            <a:avLst/>
          </a:prstGeom>
          <a:solidFill>
            <a:srgbClr val="EF47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91977" y="697418"/>
            <a:ext cx="12133387" cy="1524000"/>
          </a:xfrm>
        </p:spPr>
        <p:txBody>
          <a:bodyPr/>
          <a:lstStyle/>
          <a:p>
            <a:pPr algn="l"/>
            <a:r>
              <a:rPr lang="es-MX" sz="5400" b="1" dirty="0" smtClean="0"/>
              <a:t>El 75</a:t>
            </a:r>
            <a:r>
              <a:rPr lang="es-MX" sz="5400" b="1" dirty="0"/>
              <a:t>% de </a:t>
            </a:r>
            <a:r>
              <a:rPr lang="es-MX" sz="5400" b="1" dirty="0" smtClean="0"/>
              <a:t>las personas </a:t>
            </a:r>
            <a:br>
              <a:rPr lang="es-MX" sz="5400" b="1" dirty="0" smtClean="0"/>
            </a:br>
            <a:r>
              <a:rPr lang="es-MX" sz="5400" b="1" dirty="0" smtClean="0"/>
              <a:t>tiene Nutrición Insuficiente</a:t>
            </a:r>
            <a:endParaRPr lang="en-US" sz="5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2"/>
          <a:stretch/>
        </p:blipFill>
        <p:spPr>
          <a:xfrm rot="21028344">
            <a:off x="633205" y="556465"/>
            <a:ext cx="3676544" cy="3475115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4904510" y="2559310"/>
            <a:ext cx="11353078" cy="657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152" tIns="72576" rIns="145152" bIns="72576" numCol="1" anchor="t" anchorCtr="0" compatLnSpc="1">
            <a:prstTxWarp prst="textNoShape">
              <a:avLst/>
            </a:prstTxWarp>
          </a:bodyPr>
          <a:lstStyle>
            <a:lvl1pPr marL="542925" indent="-542925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1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1pPr>
            <a:lvl2pPr marL="1177925" indent="-452438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2pPr>
            <a:lvl3pPr marL="1812925" indent="-361950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3pPr>
            <a:lvl4pPr marL="2540000" indent="-361950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4pPr>
            <a:lvl5pPr marL="3265488" indent="-361950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5pPr>
            <a:lvl6pPr marL="3991676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3300"/>
              </a:spcAft>
              <a:buClr>
                <a:schemeClr val="tx1"/>
              </a:buClr>
            </a:pPr>
            <a:r>
              <a:rPr lang="es-MX" sz="4800" dirty="0" smtClean="0">
                <a:solidFill>
                  <a:schemeClr val="bg1"/>
                </a:solidFill>
              </a:rPr>
              <a:t>Los </a:t>
            </a:r>
            <a:r>
              <a:rPr lang="es-MX" sz="4800" dirty="0">
                <a:solidFill>
                  <a:schemeClr val="bg1"/>
                </a:solidFill>
              </a:rPr>
              <a:t>alimentos no satisfacen los requerimientos </a:t>
            </a:r>
            <a:r>
              <a:rPr lang="es-MX" sz="4800" dirty="0" smtClean="0">
                <a:solidFill>
                  <a:schemeClr val="bg1"/>
                </a:solidFill>
              </a:rPr>
              <a:t>nutricionales.</a:t>
            </a:r>
            <a:endParaRPr lang="en-US" sz="4800" dirty="0">
              <a:solidFill>
                <a:schemeClr val="bg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3300"/>
              </a:spcAft>
              <a:buClr>
                <a:schemeClr val="tx1"/>
              </a:buClr>
            </a:pPr>
            <a:r>
              <a:rPr lang="es-MX" sz="4800" dirty="0" smtClean="0">
                <a:solidFill>
                  <a:schemeClr val="bg1"/>
                </a:solidFill>
              </a:rPr>
              <a:t>Tu </a:t>
            </a:r>
            <a:r>
              <a:rPr lang="es-MX" sz="4800" dirty="0">
                <a:solidFill>
                  <a:schemeClr val="bg1"/>
                </a:solidFill>
              </a:rPr>
              <a:t>cuerpo necesita nutrición avanzada todos los </a:t>
            </a:r>
            <a:r>
              <a:rPr lang="es-MX" sz="4800" dirty="0" smtClean="0">
                <a:solidFill>
                  <a:schemeClr val="bg1"/>
                </a:solidFill>
              </a:rPr>
              <a:t>días.</a:t>
            </a:r>
            <a:endParaRPr lang="en-US" sz="4800" dirty="0">
              <a:solidFill>
                <a:schemeClr val="bg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3300"/>
              </a:spcAft>
              <a:buClr>
                <a:schemeClr val="tx1"/>
              </a:buClr>
            </a:pPr>
            <a:r>
              <a:rPr lang="es-MX" sz="4800" dirty="0" smtClean="0">
                <a:solidFill>
                  <a:schemeClr val="bg1"/>
                </a:solidFill>
              </a:rPr>
              <a:t>Simplificamos la nutrición para ayudarte a tener mejor salud con nuestras fórmulas complejas.</a:t>
            </a:r>
            <a:endParaRPr lang="en-US" sz="4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211">
            <a:off x="-23075" y="4481538"/>
            <a:ext cx="4311449" cy="4311449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555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6409988" cy="92964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00268"/>
            <a:ext cx="16409988" cy="1524000"/>
          </a:xfrm>
        </p:spPr>
        <p:txBody>
          <a:bodyPr/>
          <a:lstStyle/>
          <a:p>
            <a:r>
              <a:rPr lang="es-MX" sz="5000" b="1" dirty="0"/>
              <a:t>Por qué Nuestros Productos son Mejores</a:t>
            </a:r>
            <a:endParaRPr lang="en-US" sz="50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760083" y="1795388"/>
            <a:ext cx="15091104" cy="725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152" tIns="72576" rIns="145152" bIns="72576" numCol="1" anchor="t" anchorCtr="0" compatLnSpc="1">
            <a:prstTxWarp prst="textNoShape">
              <a:avLst/>
            </a:prstTxWarp>
          </a:bodyPr>
          <a:lstStyle>
            <a:lvl1pPr marL="542925" indent="-542925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1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1pPr>
            <a:lvl2pPr marL="1177925" indent="-452438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2pPr>
            <a:lvl3pPr marL="1812925" indent="-361950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3pPr>
            <a:lvl4pPr marL="2540000" indent="-361950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4pPr>
            <a:lvl5pPr marL="3265488" indent="-361950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5pPr>
            <a:lvl6pPr marL="3991676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3300"/>
              </a:spcAft>
              <a:buClr>
                <a:schemeClr val="tx1"/>
              </a:buClr>
            </a:pPr>
            <a:r>
              <a:rPr lang="es-MX" sz="4400" b="1" dirty="0" smtClean="0">
                <a:solidFill>
                  <a:srgbClr val="FFFFFF"/>
                </a:solidFill>
              </a:rPr>
              <a:t>Nutrición Simplificada:  </a:t>
            </a:r>
            <a:r>
              <a:rPr lang="es-MX" sz="4400" dirty="0" smtClean="0">
                <a:solidFill>
                  <a:srgbClr val="FFFFFF"/>
                </a:solidFill>
              </a:rPr>
              <a:t>Docenas de nutrientes en cada fórmula proveen nutrición óptima.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3300"/>
              </a:spcAft>
              <a:buClr>
                <a:schemeClr val="tx1"/>
              </a:buClr>
            </a:pPr>
            <a:r>
              <a:rPr lang="es-MX" sz="4400" b="1" dirty="0" smtClean="0">
                <a:solidFill>
                  <a:srgbClr val="FFFFFF"/>
                </a:solidFill>
              </a:rPr>
              <a:t>Biodisponibilidad:</a:t>
            </a:r>
            <a:r>
              <a:rPr lang="es-MX" sz="4400" dirty="0" smtClean="0">
                <a:solidFill>
                  <a:srgbClr val="FFFFFF"/>
                </a:solidFill>
              </a:rPr>
              <a:t> </a:t>
            </a:r>
            <a:r>
              <a:rPr lang="es-MX" sz="4400" dirty="0">
                <a:solidFill>
                  <a:srgbClr val="FFFFFF"/>
                </a:solidFill>
              </a:rPr>
              <a:t>A</a:t>
            </a:r>
            <a:r>
              <a:rPr lang="es-MX" sz="4400" dirty="0" smtClean="0">
                <a:solidFill>
                  <a:srgbClr val="FFFFFF"/>
                </a:solidFill>
              </a:rPr>
              <a:t>cceso inmediato a nutrientes para 	mayores beneficios.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3300"/>
              </a:spcAft>
              <a:buClr>
                <a:schemeClr val="tx1"/>
              </a:buClr>
            </a:pPr>
            <a:r>
              <a:rPr lang="es-MX" sz="4400" b="1" dirty="0" smtClean="0">
                <a:solidFill>
                  <a:srgbClr val="FFFFFF"/>
                </a:solidFill>
              </a:rPr>
              <a:t>Sinergia: </a:t>
            </a:r>
            <a:r>
              <a:rPr lang="es-MX" sz="4400" dirty="0" smtClean="0">
                <a:solidFill>
                  <a:srgbClr val="FFFFFF"/>
                </a:solidFill>
              </a:rPr>
              <a:t>Los nutrientes se</a:t>
            </a:r>
            <a:br>
              <a:rPr lang="es-MX" sz="4400" dirty="0" smtClean="0">
                <a:solidFill>
                  <a:srgbClr val="FFFFFF"/>
                </a:solidFill>
              </a:rPr>
            </a:br>
            <a:r>
              <a:rPr lang="es-MX" sz="4400" dirty="0" smtClean="0">
                <a:solidFill>
                  <a:srgbClr val="FFFFFF"/>
                </a:solidFill>
              </a:rPr>
              <a:t>desempeñan mejor cuando 					están están combinados</a:t>
            </a:r>
            <a:br>
              <a:rPr lang="es-MX" sz="4400" dirty="0" smtClean="0">
                <a:solidFill>
                  <a:srgbClr val="FFFFFF"/>
                </a:solidFill>
              </a:rPr>
            </a:br>
            <a:r>
              <a:rPr lang="es-MX" sz="4400" dirty="0" smtClean="0">
                <a:solidFill>
                  <a:srgbClr val="FFFFFF"/>
                </a:solidFill>
              </a:rPr>
              <a:t>adecuadamente.</a:t>
            </a:r>
            <a:endParaRPr lang="en-US" sz="4400" dirty="0" smtClean="0">
              <a:solidFill>
                <a:srgbClr val="FFFFFF"/>
              </a:solidFill>
            </a:endParaRPr>
          </a:p>
        </p:txBody>
      </p:sp>
      <p:pic>
        <p:nvPicPr>
          <p:cNvPr id="3083" name="Picture 11" descr="C:\Users\jramirez.PDCSTL\Downloads\6647103625_4cb50f789a_z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650">
            <a:off x="10687864" y="5197545"/>
            <a:ext cx="4967241" cy="330632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87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6530918" cy="9143999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2742"/>
            <a:ext cx="16728142" cy="1524000"/>
          </a:xfrm>
        </p:spPr>
        <p:txBody>
          <a:bodyPr/>
          <a:lstStyle/>
          <a:p>
            <a:r>
              <a:rPr lang="es-MX" sz="5000" b="1" dirty="0">
                <a:solidFill>
                  <a:srgbClr val="000000"/>
                </a:solidFill>
              </a:rPr>
              <a:t>Por qué Nuestros Productos son Mejores</a:t>
            </a:r>
            <a:endParaRPr lang="en-US" sz="50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1005860" y="2184400"/>
            <a:ext cx="15186779" cy="656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152" tIns="72576" rIns="145152" bIns="72576" numCol="1" anchor="t" anchorCtr="0" compatLnSpc="1">
            <a:prstTxWarp prst="textNoShape">
              <a:avLst/>
            </a:prstTxWarp>
          </a:bodyPr>
          <a:lstStyle>
            <a:lvl1pPr marL="542925" indent="-542925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1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1pPr>
            <a:lvl2pPr marL="1177925" indent="-452438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2pPr>
            <a:lvl3pPr marL="1812925" indent="-361950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3pPr>
            <a:lvl4pPr marL="2540000" indent="-361950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4pPr>
            <a:lvl5pPr marL="3265488" indent="-361950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5pPr>
            <a:lvl6pPr marL="3991676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3300"/>
              </a:spcAft>
              <a:buClr>
                <a:schemeClr val="tx2"/>
              </a:buClr>
            </a:pPr>
            <a:r>
              <a:rPr lang="es-MX" sz="4400" b="1" dirty="0" smtClean="0">
                <a:solidFill>
                  <a:srgbClr val="FFFFFF"/>
                </a:solidFill>
              </a:rPr>
              <a:t>Nutrición Óptima:  </a:t>
            </a:r>
            <a:r>
              <a:rPr lang="es-MX" sz="4400" dirty="0" smtClean="0">
                <a:solidFill>
                  <a:srgbClr val="FFFFFF"/>
                </a:solidFill>
              </a:rPr>
              <a:t>Ve más allá de los requerimientos mínimos diarios con niveles superiores de los nutrientes clave.</a:t>
            </a:r>
            <a:endParaRPr lang="en-US" sz="4400" dirty="0" smtClean="0">
              <a:solidFill>
                <a:srgbClr val="FFFFFF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3300"/>
              </a:spcAft>
              <a:buClr>
                <a:schemeClr val="tx2"/>
              </a:buClr>
            </a:pPr>
            <a:r>
              <a:rPr lang="es-MX" sz="4400" b="1" dirty="0" smtClean="0">
                <a:solidFill>
                  <a:srgbClr val="FFFFFF"/>
                </a:solidFill>
              </a:rPr>
              <a:t>Ingredientes de Calidad Garantizada: </a:t>
            </a:r>
            <a:r>
              <a:rPr lang="es-MX" sz="4400" dirty="0" smtClean="0">
                <a:solidFill>
                  <a:srgbClr val="FFFFFF"/>
                </a:solidFill>
              </a:rPr>
              <a:t>Realizamos rigurosas pruebas para asegurar la pureza y potencia de los productos.</a:t>
            </a:r>
          </a:p>
          <a:p>
            <a:pPr marL="0" indent="0">
              <a:spcBef>
                <a:spcPts val="0"/>
              </a:spcBef>
              <a:spcAft>
                <a:spcPts val="3300"/>
              </a:spcAft>
              <a:buClr>
                <a:schemeClr val="tx2"/>
              </a:buClr>
              <a:buNone/>
            </a:pPr>
            <a:endParaRPr lang="en-US" sz="8800" dirty="0" smtClean="0">
              <a:solidFill>
                <a:srgbClr val="FFFFFF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3300"/>
              </a:spcAft>
              <a:buClr>
                <a:schemeClr val="tx2"/>
              </a:buClr>
            </a:pPr>
            <a:endParaRPr lang="en-US" sz="4100" spc="-1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-3"/>
            <a:ext cx="16257587" cy="924560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30043" y="697418"/>
            <a:ext cx="12268857" cy="15240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s-MX" sz="6400" b="1" dirty="0"/>
              <a:t>Nutrición Esencial: </a:t>
            </a:r>
            <a:r>
              <a:rPr lang="es-MX" sz="6400" b="1" dirty="0" smtClean="0"/>
              <a:t/>
            </a:r>
            <a:br>
              <a:rPr lang="es-MX" sz="6400" b="1" dirty="0" smtClean="0"/>
            </a:br>
            <a:r>
              <a:rPr lang="es-MX" sz="6400" b="1" dirty="0" smtClean="0"/>
              <a:t>¡Todos comienzan aquí!</a:t>
            </a:r>
            <a:endParaRPr lang="en-US" sz="6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44033" y="2770536"/>
            <a:ext cx="10757829" cy="5081924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</a:pPr>
            <a:r>
              <a:rPr lang="es-MX" sz="4400" dirty="0" smtClean="0">
                <a:solidFill>
                  <a:schemeClr val="bg1"/>
                </a:solidFill>
              </a:rPr>
              <a:t>Nutrición </a:t>
            </a:r>
            <a:r>
              <a:rPr lang="es-MX" sz="4400" dirty="0">
                <a:solidFill>
                  <a:schemeClr val="bg1"/>
                </a:solidFill>
              </a:rPr>
              <a:t>diaria, completa y </a:t>
            </a:r>
            <a:br>
              <a:rPr lang="es-MX" sz="4400" dirty="0">
                <a:solidFill>
                  <a:schemeClr val="bg1"/>
                </a:solidFill>
              </a:rPr>
            </a:br>
            <a:r>
              <a:rPr lang="es-MX" sz="4400" dirty="0" smtClean="0">
                <a:solidFill>
                  <a:schemeClr val="bg1"/>
                </a:solidFill>
              </a:rPr>
              <a:t>balanceada para una </a:t>
            </a:r>
            <a:r>
              <a:rPr lang="es-MX" sz="4400" dirty="0">
                <a:solidFill>
                  <a:schemeClr val="bg1"/>
                </a:solidFill>
              </a:rPr>
              <a:t>salud </a:t>
            </a:r>
            <a:r>
              <a:rPr lang="es-MX" sz="4400" dirty="0" smtClean="0">
                <a:solidFill>
                  <a:schemeClr val="bg1"/>
                </a:solidFill>
              </a:rPr>
              <a:t>óptima.</a:t>
            </a:r>
            <a:endParaRPr lang="en-US" sz="4400" dirty="0">
              <a:solidFill>
                <a:schemeClr val="bg1"/>
              </a:solidFill>
            </a:endParaRPr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</a:pPr>
            <a:r>
              <a:rPr lang="en-US" sz="4400" dirty="0" smtClean="0">
                <a:solidFill>
                  <a:schemeClr val="bg1"/>
                </a:solidFill>
              </a:rPr>
              <a:t>Reliv Now</a:t>
            </a:r>
            <a:r>
              <a:rPr lang="en-US" sz="4400" baseline="30000" dirty="0" smtClean="0">
                <a:solidFill>
                  <a:schemeClr val="bg1"/>
                </a:solidFill>
              </a:rPr>
              <a:t>®</a:t>
            </a:r>
            <a:r>
              <a:rPr lang="en-US" sz="4400" dirty="0" smtClean="0">
                <a:solidFill>
                  <a:schemeClr val="bg1"/>
                </a:solidFill>
              </a:rPr>
              <a:t> con Soya (</a:t>
            </a:r>
            <a:r>
              <a:rPr lang="en-US" sz="4400" dirty="0" err="1" smtClean="0">
                <a:solidFill>
                  <a:schemeClr val="bg1"/>
                </a:solidFill>
              </a:rPr>
              <a:t>Vainilla</a:t>
            </a:r>
            <a:r>
              <a:rPr lang="en-US" sz="4400" dirty="0" smtClean="0">
                <a:solidFill>
                  <a:schemeClr val="bg1"/>
                </a:solidFill>
              </a:rPr>
              <a:t>).</a:t>
            </a:r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</a:pPr>
            <a:r>
              <a:rPr lang="en-US" sz="4400" dirty="0" err="1" smtClean="0">
                <a:solidFill>
                  <a:schemeClr val="bg1"/>
                </a:solidFill>
              </a:rPr>
              <a:t>Reliv</a:t>
            </a:r>
            <a:r>
              <a:rPr lang="en-US" sz="4400" dirty="0" smtClean="0">
                <a:solidFill>
                  <a:schemeClr val="bg1"/>
                </a:solidFill>
              </a:rPr>
              <a:t> Now® for Kids (</a:t>
            </a:r>
            <a:r>
              <a:rPr lang="en-US" sz="4400" dirty="0" err="1" smtClean="0">
                <a:solidFill>
                  <a:schemeClr val="bg1"/>
                </a:solidFill>
              </a:rPr>
              <a:t>Vainilla</a:t>
            </a:r>
            <a:r>
              <a:rPr lang="en-US" sz="4400" dirty="0" smtClean="0">
                <a:solidFill>
                  <a:schemeClr val="bg1"/>
                </a:solidFill>
              </a:rPr>
              <a:t>)</a:t>
            </a:r>
            <a:endParaRPr lang="en-US" sz="4400" dirty="0" smtClean="0">
              <a:solidFill>
                <a:schemeClr val="bg1"/>
              </a:solidFill>
            </a:endParaRPr>
          </a:p>
        </p:txBody>
      </p:sp>
      <p:pic>
        <p:nvPicPr>
          <p:cNvPr id="6" name="Imagen 5" descr="LataFansN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9" y="871537"/>
            <a:ext cx="2402269" cy="34480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53" y="5311498"/>
            <a:ext cx="2368821" cy="29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6257588" cy="9144000"/>
          </a:xfrm>
          <a:prstGeom prst="rect">
            <a:avLst/>
          </a:prstGeom>
          <a:solidFill>
            <a:srgbClr val="96C9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78609" y="193326"/>
            <a:ext cx="11456989" cy="1524000"/>
          </a:xfrm>
        </p:spPr>
        <p:txBody>
          <a:bodyPr/>
          <a:lstStyle/>
          <a:p>
            <a:r>
              <a:rPr lang="es-MX" sz="6600" b="1" dirty="0">
                <a:solidFill>
                  <a:schemeClr val="bg1"/>
                </a:solidFill>
              </a:rPr>
              <a:t>Soluciones Específicas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2860432" y="1879600"/>
            <a:ext cx="12880338" cy="587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152" tIns="72576" rIns="145152" bIns="72576" numCol="1" anchor="t" anchorCtr="0" compatLnSpc="1">
            <a:prstTxWarp prst="textNoShape">
              <a:avLst/>
            </a:prstTxWarp>
          </a:bodyPr>
          <a:lstStyle>
            <a:lvl1pPr marL="542925" indent="-542925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1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1pPr>
            <a:lvl2pPr marL="1177925" indent="-452438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2pPr>
            <a:lvl3pPr marL="1812925" indent="-361950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3pPr>
            <a:lvl4pPr marL="2540000" indent="-361950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4pPr>
            <a:lvl5pPr marL="3265488" indent="-361950" algn="l" defTabSz="7254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 kern="1200">
                <a:solidFill>
                  <a:schemeClr val="tx1"/>
                </a:solidFill>
                <a:latin typeface="Verdana"/>
                <a:ea typeface="Verdana"/>
                <a:cs typeface="+mn-cs"/>
              </a:defRPr>
            </a:lvl5pPr>
            <a:lvl6pPr marL="3991676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50292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3"/>
              </a:buClr>
            </a:pPr>
            <a:r>
              <a:rPr lang="es-MX" sz="4400" dirty="0" smtClean="0"/>
              <a:t>Personaliza tu </a:t>
            </a:r>
            <a:r>
              <a:rPr lang="es-MX" sz="4400" dirty="0"/>
              <a:t>programa de </a:t>
            </a:r>
            <a:br>
              <a:rPr lang="es-MX" sz="4400" dirty="0"/>
            </a:br>
            <a:r>
              <a:rPr lang="es-MX" sz="4400" dirty="0"/>
              <a:t>Nutrición </a:t>
            </a:r>
            <a:r>
              <a:rPr lang="es-MX" sz="4400" dirty="0" smtClean="0"/>
              <a:t>Esencial, así como tus objetivos de salud.</a:t>
            </a:r>
          </a:p>
          <a:p>
            <a:pPr marL="502920" indent="-50292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3"/>
              </a:buClr>
            </a:pPr>
            <a:r>
              <a:rPr lang="es-MX" sz="4400" dirty="0" smtClean="0"/>
              <a:t>Apoya </a:t>
            </a:r>
            <a:r>
              <a:rPr lang="es-MX" sz="4400" dirty="0"/>
              <a:t>necesidades </a:t>
            </a:r>
            <a:r>
              <a:rPr lang="es-MX" sz="4400" dirty="0" smtClean="0"/>
              <a:t>específicas, </a:t>
            </a:r>
            <a:br>
              <a:rPr lang="es-MX" sz="4400" dirty="0" smtClean="0"/>
            </a:br>
            <a:r>
              <a:rPr lang="es-MX" sz="4400" dirty="0" smtClean="0"/>
              <a:t>como bienestar digestivo, control		</a:t>
            </a:r>
            <a:br>
              <a:rPr lang="es-MX" sz="4400" dirty="0" smtClean="0"/>
            </a:br>
            <a:r>
              <a:rPr lang="es-MX" sz="4400" dirty="0" smtClean="0"/>
              <a:t>de peso y mucho más.</a:t>
            </a:r>
            <a:endParaRPr lang="en-US" sz="4400" dirty="0"/>
          </a:p>
          <a:p>
            <a:pPr marL="502920" indent="-502920">
              <a:lnSpc>
                <a:spcPct val="90000"/>
              </a:lnSpc>
              <a:spcBef>
                <a:spcPts val="0"/>
              </a:spcBef>
              <a:spcAft>
                <a:spcPts val="3000"/>
              </a:spcAft>
              <a:buClr>
                <a:schemeClr val="accent3"/>
              </a:buClr>
            </a:pPr>
            <a:r>
              <a:rPr lang="es-MX" sz="4400" dirty="0" smtClean="0"/>
              <a:t>Pregunta a tu Distribuidor, 				</a:t>
            </a:r>
            <a:br>
              <a:rPr lang="es-MX" sz="4400" dirty="0" smtClean="0"/>
            </a:br>
            <a:r>
              <a:rPr lang="es-MX" sz="4400" dirty="0" smtClean="0"/>
              <a:t>o visita </a:t>
            </a:r>
            <a:r>
              <a:rPr lang="es-MX" sz="4400" u="sng" dirty="0" smtClean="0"/>
              <a:t>reliv.mx</a:t>
            </a:r>
            <a:r>
              <a:rPr lang="es-MX" sz="4400" dirty="0" smtClean="0"/>
              <a:t> para				</a:t>
            </a:r>
            <a:br>
              <a:rPr lang="es-MX" sz="4400" dirty="0" smtClean="0"/>
            </a:br>
            <a:r>
              <a:rPr lang="es-MX" sz="4400" dirty="0" smtClean="0"/>
              <a:t>ver más productos especializados.</a:t>
            </a:r>
            <a:endParaRPr lang="en-US" sz="4400" dirty="0"/>
          </a:p>
        </p:txBody>
      </p:sp>
      <p:pic>
        <p:nvPicPr>
          <p:cNvPr id="8" name="Picture 7" descr="LunaRichX1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321">
            <a:off x="14193187" y="6895211"/>
            <a:ext cx="933672" cy="1715938"/>
          </a:xfrm>
          <a:prstGeom prst="rect">
            <a:avLst/>
          </a:prstGeom>
        </p:spPr>
      </p:pic>
      <p:pic>
        <p:nvPicPr>
          <p:cNvPr id="2" name="Imagen 1" descr="Ultrim_plus_nv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165">
            <a:off x="126680" y="5039100"/>
            <a:ext cx="2696393" cy="2581127"/>
          </a:xfrm>
          <a:prstGeom prst="rect">
            <a:avLst/>
          </a:prstGeom>
        </p:spPr>
      </p:pic>
      <p:pic>
        <p:nvPicPr>
          <p:cNvPr id="5" name="Imagen 4" descr="Innergize_naranj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873">
            <a:off x="12953579" y="3577769"/>
            <a:ext cx="2769974" cy="2651563"/>
          </a:xfrm>
          <a:prstGeom prst="rect">
            <a:avLst/>
          </a:prstGeom>
        </p:spPr>
      </p:pic>
      <p:pic>
        <p:nvPicPr>
          <p:cNvPr id="6" name="Imagen 5" descr="Fibresto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268">
            <a:off x="206138" y="1701757"/>
            <a:ext cx="2811021" cy="26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9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LIVtheme">
  <a:themeElements>
    <a:clrScheme name="Reliv Co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1B0"/>
      </a:accent1>
      <a:accent2>
        <a:srgbClr val="00A4E4"/>
      </a:accent2>
      <a:accent3>
        <a:srgbClr val="FFFFFF"/>
      </a:accent3>
      <a:accent4>
        <a:srgbClr val="F14723"/>
      </a:accent4>
      <a:accent5>
        <a:srgbClr val="F8971D"/>
      </a:accent5>
      <a:accent6>
        <a:srgbClr val="7BB931"/>
      </a:accent6>
      <a:hlink>
        <a:srgbClr val="00B1B0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RELIVtheme.thmx</Template>
  <TotalTime>11796</TotalTime>
  <Words>415</Words>
  <Application>Microsoft Macintosh PowerPoint</Application>
  <PresentationFormat>Personalizado</PresentationFormat>
  <Paragraphs>61</Paragraphs>
  <Slides>15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MS PGothic</vt:lpstr>
      <vt:lpstr>Myriad Pro</vt:lpstr>
      <vt:lpstr>Verdana</vt:lpstr>
      <vt:lpstr>RELIVtheme</vt:lpstr>
      <vt:lpstr>Presentación de PowerPoint</vt:lpstr>
      <vt:lpstr>Somos una empresa de bienestar que ama hacer a la gente feliz y saludable.</vt:lpstr>
      <vt:lpstr>Somos Reliv. ¡Es un Gusto Conocerte!</vt:lpstr>
      <vt:lpstr>Reliv: ¡Ciencia y Tecnología    para tu salud!</vt:lpstr>
      <vt:lpstr>El 75% de las personas  tiene Nutrición Insuficiente</vt:lpstr>
      <vt:lpstr>Por qué Nuestros Productos son Mejores</vt:lpstr>
      <vt:lpstr>Por qué Nuestros Productos son Mejores</vt:lpstr>
      <vt:lpstr>Nutrición Esencial:  ¡Todos comienzan aquí!</vt:lpstr>
      <vt:lpstr>Soluciones Específicas</vt:lpstr>
      <vt:lpstr>Sé un Distribuidor de Reliv</vt:lpstr>
      <vt:lpstr>Las 5 Formas de Ganancia en Reliv</vt:lpstr>
      <vt:lpstr>¡Conviértete en el  Mejor Jefe de Tu Vida!</vt:lpstr>
      <vt:lpstr>¡Queremos Nutrir a Todo el Mundo!</vt:lpstr>
      <vt:lpstr>3 Formas de Comenzar</vt:lpstr>
      <vt:lpstr>Presentación de PowerPoint</vt:lpstr>
    </vt:vector>
  </TitlesOfParts>
  <Company>Reliv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We’re Reliv. It’s Nice to Meet You.</dc:title>
  <dc:creator>Amie Schilson</dc:creator>
  <cp:lastModifiedBy>Usuario de Microsoft Office</cp:lastModifiedBy>
  <cp:revision>191</cp:revision>
  <dcterms:created xsi:type="dcterms:W3CDTF">2017-12-18T17:08:13Z</dcterms:created>
  <dcterms:modified xsi:type="dcterms:W3CDTF">2018-12-07T20:14:25Z</dcterms:modified>
</cp:coreProperties>
</file>