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311" r:id="rId2"/>
    <p:sldId id="282" r:id="rId3"/>
    <p:sldId id="283" r:id="rId4"/>
    <p:sldId id="272" r:id="rId5"/>
    <p:sldId id="258" r:id="rId6"/>
    <p:sldId id="309" r:id="rId7"/>
    <p:sldId id="312" r:id="rId8"/>
    <p:sldId id="261" r:id="rId9"/>
    <p:sldId id="299" r:id="rId10"/>
    <p:sldId id="300" r:id="rId11"/>
    <p:sldId id="301" r:id="rId12"/>
    <p:sldId id="302" r:id="rId13"/>
    <p:sldId id="303" r:id="rId14"/>
    <p:sldId id="305" r:id="rId15"/>
    <p:sldId id="262" r:id="rId16"/>
    <p:sldId id="306" r:id="rId17"/>
    <p:sldId id="307" r:id="rId18"/>
    <p:sldId id="304" r:id="rId19"/>
    <p:sldId id="308" r:id="rId20"/>
    <p:sldId id="263" r:id="rId21"/>
    <p:sldId id="310" r:id="rId22"/>
    <p:sldId id="278" r:id="rId23"/>
    <p:sldId id="316" r:id="rId24"/>
    <p:sldId id="318" r:id="rId25"/>
    <p:sldId id="277" r:id="rId26"/>
    <p:sldId id="323" r:id="rId27"/>
    <p:sldId id="319" r:id="rId28"/>
  </p:sldIdLst>
  <p:sldSz cx="16257588" cy="9144000"/>
  <p:notesSz cx="7010400" cy="9236075"/>
  <p:defaultTextStyle>
    <a:defPPr>
      <a:defRPr lang="en-US"/>
    </a:defPPr>
    <a:lvl1pPr marL="0" algn="l" defTabSz="1451519" rtl="0" eaLnBrk="1" latinLnBrk="0" hangingPunct="1">
      <a:defRPr sz="2900" kern="1200">
        <a:solidFill>
          <a:schemeClr val="tx1"/>
        </a:solidFill>
        <a:latin typeface="+mn-lt"/>
        <a:ea typeface="+mn-ea"/>
        <a:cs typeface="+mn-cs"/>
      </a:defRPr>
    </a:lvl1pPr>
    <a:lvl2pPr marL="725759" algn="l" defTabSz="1451519" rtl="0" eaLnBrk="1" latinLnBrk="0" hangingPunct="1">
      <a:defRPr sz="2900" kern="1200">
        <a:solidFill>
          <a:schemeClr val="tx1"/>
        </a:solidFill>
        <a:latin typeface="+mn-lt"/>
        <a:ea typeface="+mn-ea"/>
        <a:cs typeface="+mn-cs"/>
      </a:defRPr>
    </a:lvl2pPr>
    <a:lvl3pPr marL="1451519" algn="l" defTabSz="1451519" rtl="0" eaLnBrk="1" latinLnBrk="0" hangingPunct="1">
      <a:defRPr sz="2900" kern="1200">
        <a:solidFill>
          <a:schemeClr val="tx1"/>
        </a:solidFill>
        <a:latin typeface="+mn-lt"/>
        <a:ea typeface="+mn-ea"/>
        <a:cs typeface="+mn-cs"/>
      </a:defRPr>
    </a:lvl3pPr>
    <a:lvl4pPr marL="2177278" algn="l" defTabSz="1451519" rtl="0" eaLnBrk="1" latinLnBrk="0" hangingPunct="1">
      <a:defRPr sz="2900" kern="1200">
        <a:solidFill>
          <a:schemeClr val="tx1"/>
        </a:solidFill>
        <a:latin typeface="+mn-lt"/>
        <a:ea typeface="+mn-ea"/>
        <a:cs typeface="+mn-cs"/>
      </a:defRPr>
    </a:lvl4pPr>
    <a:lvl5pPr marL="2903037" algn="l" defTabSz="1451519" rtl="0" eaLnBrk="1" latinLnBrk="0" hangingPunct="1">
      <a:defRPr sz="2900" kern="1200">
        <a:solidFill>
          <a:schemeClr val="tx1"/>
        </a:solidFill>
        <a:latin typeface="+mn-lt"/>
        <a:ea typeface="+mn-ea"/>
        <a:cs typeface="+mn-cs"/>
      </a:defRPr>
    </a:lvl5pPr>
    <a:lvl6pPr marL="3628796" algn="l" defTabSz="1451519" rtl="0" eaLnBrk="1" latinLnBrk="0" hangingPunct="1">
      <a:defRPr sz="2900" kern="1200">
        <a:solidFill>
          <a:schemeClr val="tx1"/>
        </a:solidFill>
        <a:latin typeface="+mn-lt"/>
        <a:ea typeface="+mn-ea"/>
        <a:cs typeface="+mn-cs"/>
      </a:defRPr>
    </a:lvl6pPr>
    <a:lvl7pPr marL="4354556" algn="l" defTabSz="1451519" rtl="0" eaLnBrk="1" latinLnBrk="0" hangingPunct="1">
      <a:defRPr sz="2900" kern="1200">
        <a:solidFill>
          <a:schemeClr val="tx1"/>
        </a:solidFill>
        <a:latin typeface="+mn-lt"/>
        <a:ea typeface="+mn-ea"/>
        <a:cs typeface="+mn-cs"/>
      </a:defRPr>
    </a:lvl7pPr>
    <a:lvl8pPr marL="5080315" algn="l" defTabSz="1451519" rtl="0" eaLnBrk="1" latinLnBrk="0" hangingPunct="1">
      <a:defRPr sz="2900" kern="1200">
        <a:solidFill>
          <a:schemeClr val="tx1"/>
        </a:solidFill>
        <a:latin typeface="+mn-lt"/>
        <a:ea typeface="+mn-ea"/>
        <a:cs typeface="+mn-cs"/>
      </a:defRPr>
    </a:lvl8pPr>
    <a:lvl9pPr marL="5806074" algn="l" defTabSz="1451519" rtl="0" eaLnBrk="1" latinLnBrk="0" hangingPunct="1">
      <a:defRPr sz="2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512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69" autoAdjust="0"/>
    <p:restoredTop sz="87337" autoAdjust="0"/>
  </p:normalViewPr>
  <p:slideViewPr>
    <p:cSldViewPr>
      <p:cViewPr>
        <p:scale>
          <a:sx n="69" d="100"/>
          <a:sy n="69" d="100"/>
        </p:scale>
        <p:origin x="-300" y="-150"/>
      </p:cViewPr>
      <p:guideLst>
        <p:guide orient="horz" pos="2880"/>
        <p:guide pos="5121"/>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40" y="1"/>
            <a:ext cx="3038475" cy="461963"/>
          </a:xfrm>
          <a:prstGeom prst="rect">
            <a:avLst/>
          </a:prstGeom>
        </p:spPr>
        <p:txBody>
          <a:bodyPr vert="horz" lIns="91440" tIns="45720" rIns="91440" bIns="45720" rtlCol="0"/>
          <a:lstStyle>
            <a:lvl1pPr algn="r">
              <a:defRPr sz="1200"/>
            </a:lvl1pPr>
          </a:lstStyle>
          <a:p>
            <a:fld id="{14E38E83-A73D-7C4F-B4A5-8A32BB704E86}" type="datetimeFigureOut">
              <a:t>11-Jun-15</a:t>
            </a:fld>
            <a:endParaRPr lang="en-US"/>
          </a:p>
        </p:txBody>
      </p:sp>
      <p:sp>
        <p:nvSpPr>
          <p:cNvPr id="4" name="Footer Placeholder 3"/>
          <p:cNvSpPr>
            <a:spLocks noGrp="1"/>
          </p:cNvSpPr>
          <p:nvPr>
            <p:ph type="ftr" sz="quarter" idx="2"/>
          </p:nvPr>
        </p:nvSpPr>
        <p:spPr>
          <a:xfrm>
            <a:off x="2" y="8772526"/>
            <a:ext cx="3038475"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40" y="8772526"/>
            <a:ext cx="3038475" cy="461963"/>
          </a:xfrm>
          <a:prstGeom prst="rect">
            <a:avLst/>
          </a:prstGeom>
        </p:spPr>
        <p:txBody>
          <a:bodyPr vert="horz" lIns="91440" tIns="45720" rIns="91440" bIns="45720" rtlCol="0" anchor="b"/>
          <a:lstStyle>
            <a:lvl1pPr algn="r">
              <a:defRPr sz="1200"/>
            </a:lvl1pPr>
          </a:lstStyle>
          <a:p>
            <a:fld id="{B4D04358-348F-4049-9173-8D6835355262}" type="slidenum">
              <a:t>‹#›</a:t>
            </a:fld>
            <a:endParaRPr lang="en-US"/>
          </a:p>
        </p:txBody>
      </p:sp>
    </p:spTree>
    <p:extLst>
      <p:ext uri="{BB962C8B-B14F-4D97-AF65-F5344CB8AC3E}">
        <p14:creationId xmlns:p14="http://schemas.microsoft.com/office/powerpoint/2010/main" val="6674798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atin typeface="Verdana"/>
              </a:defRPr>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atin typeface="Verdana"/>
              </a:defRPr>
            </a:lvl1pPr>
          </a:lstStyle>
          <a:p>
            <a:fld id="{99F82415-AA48-FE4F-B9B8-96EDF89BE11A}" type="datetimeFigureOut">
              <a:rPr lang="en-US" smtClean="0"/>
              <a:pPr/>
              <a:t>11-Jun-15</a:t>
            </a:fld>
            <a:endParaRPr lang="en-US"/>
          </a:p>
        </p:txBody>
      </p:sp>
      <p:sp>
        <p:nvSpPr>
          <p:cNvPr id="4" name="Slide Image Placeholder 3"/>
          <p:cNvSpPr>
            <a:spLocks noGrp="1" noRot="1" noChangeAspect="1"/>
          </p:cNvSpPr>
          <p:nvPr>
            <p:ph type="sldImg" idx="2"/>
          </p:nvPr>
        </p:nvSpPr>
        <p:spPr>
          <a:xfrm>
            <a:off x="425450" y="692150"/>
            <a:ext cx="6159500" cy="3463925"/>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atin typeface="Verdana"/>
              </a:defRPr>
            </a:lvl1pPr>
          </a:lstStyle>
          <a:p>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atin typeface="Verdana"/>
              </a:defRPr>
            </a:lvl1pPr>
          </a:lstStyle>
          <a:p>
            <a:fld id="{9E1648C1-C44D-E24C-A364-8F4BA396E414}" type="slidenum">
              <a:rPr lang="en-US" smtClean="0"/>
              <a:pPr/>
              <a:t>‹#›</a:t>
            </a:fld>
            <a:endParaRPr lang="en-US"/>
          </a:p>
        </p:txBody>
      </p:sp>
    </p:spTree>
    <p:extLst>
      <p:ext uri="{BB962C8B-B14F-4D97-AF65-F5344CB8AC3E}">
        <p14:creationId xmlns:p14="http://schemas.microsoft.com/office/powerpoint/2010/main" val="29279804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Verdana"/>
        <a:ea typeface="+mn-ea"/>
        <a:cs typeface="+mn-cs"/>
      </a:defRPr>
    </a:lvl1pPr>
    <a:lvl2pPr marL="457200" algn="l" defTabSz="457200" rtl="0" eaLnBrk="1" latinLnBrk="0" hangingPunct="1">
      <a:defRPr sz="1200" kern="1200">
        <a:solidFill>
          <a:schemeClr val="tx1"/>
        </a:solidFill>
        <a:latin typeface="Verdana"/>
        <a:ea typeface="+mn-ea"/>
        <a:cs typeface="+mn-cs"/>
      </a:defRPr>
    </a:lvl2pPr>
    <a:lvl3pPr marL="914400" algn="l" defTabSz="457200" rtl="0" eaLnBrk="1" latinLnBrk="0" hangingPunct="1">
      <a:defRPr sz="1200" kern="1200">
        <a:solidFill>
          <a:schemeClr val="tx1"/>
        </a:solidFill>
        <a:latin typeface="Verdana"/>
        <a:ea typeface="+mn-ea"/>
        <a:cs typeface="+mn-cs"/>
      </a:defRPr>
    </a:lvl3pPr>
    <a:lvl4pPr marL="1371600" algn="l" defTabSz="457200" rtl="0" eaLnBrk="1" latinLnBrk="0" hangingPunct="1">
      <a:defRPr sz="1200" kern="1200">
        <a:solidFill>
          <a:schemeClr val="tx1"/>
        </a:solidFill>
        <a:latin typeface="Verdana"/>
        <a:ea typeface="+mn-ea"/>
        <a:cs typeface="+mn-cs"/>
      </a:defRPr>
    </a:lvl4pPr>
    <a:lvl5pPr marL="1828800" algn="l" defTabSz="457200" rtl="0" eaLnBrk="1" latinLnBrk="0" hangingPunct="1">
      <a:defRPr sz="1200" kern="1200">
        <a:solidFill>
          <a:schemeClr val="tx1"/>
        </a:solidFill>
        <a:latin typeface="Verdana"/>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This slide is up whilst people are arriving and music</a:t>
            </a:r>
            <a:r>
              <a:rPr lang="en-US" altLang="en-US" baseline="0" dirty="0" smtClean="0"/>
              <a:t> is playing.</a:t>
            </a:r>
          </a:p>
          <a:p>
            <a:pPr eaLnBrk="1" hangingPunct="1">
              <a:spcBef>
                <a:spcPct val="0"/>
              </a:spcBef>
            </a:pPr>
            <a:endParaRPr lang="en-US" altLang="en-US" baseline="0" dirty="0" smtClean="0"/>
          </a:p>
          <a:p>
            <a:pPr eaLnBrk="1" hangingPunct="1">
              <a:spcBef>
                <a:spcPct val="0"/>
              </a:spcBef>
            </a:pPr>
            <a:r>
              <a:rPr lang="en-US" altLang="en-US" baseline="0" dirty="0" smtClean="0"/>
              <a:t>When you start welcome everyone and ask them to switch off their mobile phones or switch them to silent if they need to leave them on for any reason</a:t>
            </a:r>
          </a:p>
          <a:p>
            <a:pPr eaLnBrk="1" hangingPunct="1">
              <a:spcBef>
                <a:spcPct val="0"/>
              </a:spcBef>
            </a:pPr>
            <a:endParaRPr lang="en-US" altLang="en-US" baseline="0" dirty="0" smtClean="0"/>
          </a:p>
          <a:p>
            <a:pPr eaLnBrk="1" hangingPunct="1">
              <a:spcBef>
                <a:spcPct val="0"/>
              </a:spcBef>
            </a:pPr>
            <a:r>
              <a:rPr lang="en-US" altLang="en-US" baseline="0" dirty="0" smtClean="0"/>
              <a:t>Advise of any housekeeping issues like where the toilets are, </a:t>
            </a:r>
            <a:r>
              <a:rPr lang="en-US" altLang="en-US" baseline="0" dirty="0" err="1" smtClean="0"/>
              <a:t>etc</a:t>
            </a:r>
            <a:endParaRPr lang="en-US" altLang="en-US" baseline="0" dirty="0" smtClean="0"/>
          </a:p>
          <a:p>
            <a:pPr eaLnBrk="1" hangingPunct="1">
              <a:spcBef>
                <a:spcPct val="0"/>
              </a:spcBef>
            </a:pPr>
            <a:endParaRPr lang="en-US" altLang="en-US" baseline="0" dirty="0" smtClean="0"/>
          </a:p>
          <a:p>
            <a:pPr eaLnBrk="1" hangingPunct="1">
              <a:spcBef>
                <a:spcPct val="0"/>
              </a:spcBef>
            </a:pPr>
            <a:r>
              <a:rPr lang="en-US" altLang="en-US" baseline="0" dirty="0" smtClean="0"/>
              <a:t>Move to next slide immediately after this</a:t>
            </a:r>
            <a:endParaRPr lang="en-US" altLang="en-US" dirty="0" smtClean="0"/>
          </a:p>
        </p:txBody>
      </p:sp>
      <p:sp>
        <p:nvSpPr>
          <p:cNvPr id="199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C1085992-0B5A-40E7-8A1B-3CAD9CBA3EAC}" type="slidenum">
              <a:rPr lang="en-US" altLang="en-US"/>
              <a:pPr eaLnBrk="1" hangingPunct="1">
                <a:spcBef>
                  <a:spcPct val="0"/>
                </a:spcBef>
              </a:pPr>
              <a:t>1</a:t>
            </a:fld>
            <a:endParaRPr lang="en-US" altLang="en-US"/>
          </a:p>
        </p:txBody>
      </p:sp>
    </p:spTree>
    <p:extLst>
      <p:ext uri="{BB962C8B-B14F-4D97-AF65-F5344CB8AC3E}">
        <p14:creationId xmlns:p14="http://schemas.microsoft.com/office/powerpoint/2010/main" val="3196111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Really is important that you understand that you list is never complete it will evolve with you not just as a distributor but as a person as you grow in confidence and your skill levels grow. By adding to the list every day and not prejudging people who are giving yourself a much better chance of striking the diamonds that are out there and are interested in the business. </a:t>
            </a:r>
          </a:p>
          <a:p>
            <a:endParaRPr lang="en-AU" dirty="0" smtClean="0"/>
          </a:p>
          <a:p>
            <a:r>
              <a:rPr lang="en-AU" dirty="0" smtClean="0"/>
              <a:t>As it says here everyone deserves a chance to choose and it's what aspect of relive is right for them at the time I remember timing is a big part in people's lives how busy they are, what's happening work, what's happening in their family life, and of course what are they willing to do and how much desire do they have to improve the life.</a:t>
            </a:r>
          </a:p>
          <a:p>
            <a:endParaRPr lang="en-AU" dirty="0" smtClean="0"/>
          </a:p>
          <a:p>
            <a:r>
              <a:rPr lang="en-AU" dirty="0" smtClean="0"/>
              <a:t>Getting started guide is a great tool to use and you should be using it yourself and also the very first thing you should do with any new person is get them to go through this with you as you build their list and of course you're doing the same thing when you're building your list. </a:t>
            </a:r>
          </a:p>
          <a:p>
            <a:endParaRPr lang="en-AU" dirty="0" smtClean="0"/>
          </a:p>
          <a:p>
            <a:r>
              <a:rPr lang="en-AU" dirty="0" smtClean="0"/>
              <a:t>The key factor though as always is to add people to your list every day. Success is about doing the little things consistently every day that need to be done not when you feel like it when you think you have enough energy or when you're filling happy but every single day no matter where you are how you feel when you happy with your sad when you feel like you have a lot of energy regardless of any of that it is about doing little things consistently everyday and this is one of the things that separates successful people from people who never achieve the success they desire.</a:t>
            </a:r>
            <a:endParaRPr lang="en-AU" dirty="0"/>
          </a:p>
        </p:txBody>
      </p:sp>
      <p:sp>
        <p:nvSpPr>
          <p:cNvPr id="4" name="Slide Number Placeholder 3"/>
          <p:cNvSpPr>
            <a:spLocks noGrp="1"/>
          </p:cNvSpPr>
          <p:nvPr>
            <p:ph type="sldNum" sz="quarter" idx="10"/>
          </p:nvPr>
        </p:nvSpPr>
        <p:spPr/>
        <p:txBody>
          <a:bodyPr/>
          <a:lstStyle/>
          <a:p>
            <a:fld id="{9E1648C1-C44D-E24C-A364-8F4BA396E414}" type="slidenum">
              <a:rPr lang="en-US" smtClean="0"/>
              <a:pPr/>
              <a:t>10</a:t>
            </a:fld>
            <a:endParaRPr lang="en-US"/>
          </a:p>
        </p:txBody>
      </p:sp>
    </p:spTree>
    <p:extLst>
      <p:ext uri="{BB962C8B-B14F-4D97-AF65-F5344CB8AC3E}">
        <p14:creationId xmlns:p14="http://schemas.microsoft.com/office/powerpoint/2010/main" val="3640521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 is from getting started guide and it shows the memory jogger of the number of different categories that you can find contacts in. You would be amazed at how many people you actually know. </a:t>
            </a:r>
          </a:p>
          <a:p>
            <a:endParaRPr lang="en-AU" dirty="0" smtClean="0"/>
          </a:p>
          <a:p>
            <a:r>
              <a:rPr lang="en-AU" dirty="0" smtClean="0"/>
              <a:t>Remember not to prejudge anybody and to speak to everybody remember our business is also about sharing story sharing your story and will come to that in another module of our training.</a:t>
            </a:r>
            <a:endParaRPr lang="en-AU" dirty="0"/>
          </a:p>
        </p:txBody>
      </p:sp>
      <p:sp>
        <p:nvSpPr>
          <p:cNvPr id="4" name="Slide Number Placeholder 3"/>
          <p:cNvSpPr>
            <a:spLocks noGrp="1"/>
          </p:cNvSpPr>
          <p:nvPr>
            <p:ph type="sldNum" sz="quarter" idx="10"/>
          </p:nvPr>
        </p:nvSpPr>
        <p:spPr/>
        <p:txBody>
          <a:bodyPr/>
          <a:lstStyle/>
          <a:p>
            <a:fld id="{9E1648C1-C44D-E24C-A364-8F4BA396E414}" type="slidenum">
              <a:rPr lang="en-US" smtClean="0"/>
              <a:pPr/>
              <a:t>11</a:t>
            </a:fld>
            <a:endParaRPr lang="en-US"/>
          </a:p>
        </p:txBody>
      </p:sp>
    </p:spTree>
    <p:extLst>
      <p:ext uri="{BB962C8B-B14F-4D97-AF65-F5344CB8AC3E}">
        <p14:creationId xmlns:p14="http://schemas.microsoft.com/office/powerpoint/2010/main" val="2730311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It's important to understand that you list is never complete your list is never finished you need to go through your phone you'll be surprised only people are on your phone if you have a tablet and the sinking your have if you got a Hotmail account Gmail account you'll have contact after contact Dr contact because your email accounts record all of the people who you send emails to or received emails from to go through your address book you should make sure that every single avenue of potentially people to speak to you resource that define all people to add to your list.</a:t>
            </a:r>
          </a:p>
          <a:p>
            <a:endParaRPr lang="en-AU" dirty="0" smtClean="0"/>
          </a:p>
          <a:p>
            <a:r>
              <a:rPr lang="en-AU" dirty="0" smtClean="0"/>
              <a:t>The important thing to really take not here though is that you list is never complete and I know I've said that but you list is never complete no matter how many people you have on that list keep adding more</a:t>
            </a:r>
            <a:endParaRPr lang="en-AU" dirty="0"/>
          </a:p>
        </p:txBody>
      </p:sp>
      <p:sp>
        <p:nvSpPr>
          <p:cNvPr id="4" name="Slide Number Placeholder 3"/>
          <p:cNvSpPr>
            <a:spLocks noGrp="1"/>
          </p:cNvSpPr>
          <p:nvPr>
            <p:ph type="sldNum" sz="quarter" idx="10"/>
          </p:nvPr>
        </p:nvSpPr>
        <p:spPr/>
        <p:txBody>
          <a:bodyPr/>
          <a:lstStyle/>
          <a:p>
            <a:fld id="{9E1648C1-C44D-E24C-A364-8F4BA396E414}" type="slidenum">
              <a:rPr lang="en-US" smtClean="0"/>
              <a:pPr/>
              <a:t>12</a:t>
            </a:fld>
            <a:endParaRPr lang="en-US"/>
          </a:p>
        </p:txBody>
      </p:sp>
    </p:spTree>
    <p:extLst>
      <p:ext uri="{BB962C8B-B14F-4D97-AF65-F5344CB8AC3E}">
        <p14:creationId xmlns:p14="http://schemas.microsoft.com/office/powerpoint/2010/main" val="1801734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And here is one of the most significant things that you can do to be successful in your relive business. Ask for referrals!</a:t>
            </a:r>
          </a:p>
          <a:p>
            <a:endParaRPr lang="en-AU" dirty="0" smtClean="0"/>
          </a:p>
          <a:p>
            <a:r>
              <a:rPr lang="en-AU" dirty="0" smtClean="0"/>
              <a:t>So many people get timid or scared or worried about asking people for referrals but if you've been out there talking to people and people are trusting you </a:t>
            </a:r>
            <a:r>
              <a:rPr lang="en-AU" dirty="0" err="1" smtClean="0"/>
              <a:t>you</a:t>
            </a:r>
            <a:r>
              <a:rPr lang="en-AU" dirty="0" smtClean="0"/>
              <a:t> not try to sell the shoes off them then they will be willing to pass on a name to you from many </a:t>
            </a:r>
            <a:r>
              <a:rPr lang="en-AU" dirty="0" err="1" smtClean="0"/>
              <a:t>many</a:t>
            </a:r>
            <a:r>
              <a:rPr lang="en-AU" dirty="0" smtClean="0"/>
              <a:t> reasons. Particularly if you've spoken people before I'm not talking about the first time you speak to someone but if you speak to some of the first time and they say no you should always ask for a referral you should never walk away from anyone who's not going to either become a </a:t>
            </a:r>
            <a:r>
              <a:rPr lang="en-AU" dirty="0" err="1" smtClean="0"/>
              <a:t>a</a:t>
            </a:r>
            <a:r>
              <a:rPr lang="en-AU" dirty="0" smtClean="0"/>
              <a:t> customer of yours or distributor in your organisation should never walk away from anybody who is not granted achieve that without asking for a referral.</a:t>
            </a:r>
          </a:p>
          <a:p>
            <a:endParaRPr lang="en-AU" dirty="0" smtClean="0"/>
          </a:p>
          <a:p>
            <a:r>
              <a:rPr lang="en-AU" dirty="0" smtClean="0"/>
              <a:t>And all you need to do is say while we've been talking that you've thought of four or five people who would be interested even though you may not be I'm very happy to speak to these people if you be kind enough just to give me an introduction.</a:t>
            </a:r>
          </a:p>
          <a:p>
            <a:endParaRPr lang="en-AU" dirty="0" smtClean="0"/>
          </a:p>
          <a:p>
            <a:r>
              <a:rPr lang="en-AU" dirty="0" smtClean="0"/>
              <a:t>Remember that you are just getting started and the more referrals you get the longer your list gets and referrals are warm market because when you speak to somebody whether you have an introduction whether they just given you a number when you speak to someone who is a referral by starting it off by saying I was speaking to Tony and Tony suggested that I should talk to you immediately breaks down the first barrier with people so referrals are so important because it keeps you warm list growing.</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9E1648C1-C44D-E24C-A364-8F4BA396E414}" type="slidenum">
              <a:rPr lang="en-US" smtClean="0"/>
              <a:pPr/>
              <a:t>13</a:t>
            </a:fld>
            <a:endParaRPr lang="en-US"/>
          </a:p>
        </p:txBody>
      </p:sp>
    </p:spTree>
    <p:extLst>
      <p:ext uri="{BB962C8B-B14F-4D97-AF65-F5344CB8AC3E}">
        <p14:creationId xmlns:p14="http://schemas.microsoft.com/office/powerpoint/2010/main" val="1021462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latin typeface="Verdana"/>
                <a:ea typeface="+mn-ea"/>
                <a:cs typeface="+mn-cs"/>
              </a:rPr>
              <a:t>So how do you connect with people well as you can see suggested this three different ways you can do it in person online and in print well obviously with your hot market and your warm market in person or by phone is going to be the most effective way for first contact. Of course you might find that messaging or using one of the messaging apps available today Skype depending on where they are based I'm </a:t>
            </a:r>
            <a:r>
              <a:rPr lang="en-AU" sz="1200" kern="1200" dirty="0" err="1" smtClean="0">
                <a:solidFill>
                  <a:schemeClr val="tx1"/>
                </a:solidFill>
                <a:latin typeface="Verdana"/>
                <a:ea typeface="+mn-ea"/>
                <a:cs typeface="+mn-cs"/>
              </a:rPr>
              <a:t>Viber</a:t>
            </a:r>
            <a:r>
              <a:rPr lang="en-AU" sz="1200" kern="1200" dirty="0" smtClean="0">
                <a:solidFill>
                  <a:schemeClr val="tx1"/>
                </a:solidFill>
                <a:latin typeface="Verdana"/>
                <a:ea typeface="+mn-ea"/>
                <a:cs typeface="+mn-cs"/>
              </a:rPr>
              <a:t> there are so many different ways that you can communicate with people now by utilising technology that's available and remember that the goal is to set an appointment.</a:t>
            </a:r>
          </a:p>
          <a:p>
            <a:endParaRPr lang="en-AU" sz="1200" kern="1200" dirty="0" smtClean="0">
              <a:solidFill>
                <a:schemeClr val="tx1"/>
              </a:solidFill>
              <a:latin typeface="Verdana"/>
              <a:ea typeface="+mn-ea"/>
              <a:cs typeface="+mn-cs"/>
            </a:endParaRPr>
          </a:p>
          <a:p>
            <a:r>
              <a:rPr lang="en-AU" dirty="0" smtClean="0"/>
              <a:t>The best way for your business to grow is by telling lots of people about it consistently everyday</a:t>
            </a:r>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9E1648C1-C44D-E24C-A364-8F4BA396E414}" type="slidenum">
              <a:rPr lang="en-US" smtClean="0"/>
              <a:pPr/>
              <a:t>14</a:t>
            </a:fld>
            <a:endParaRPr lang="en-US"/>
          </a:p>
        </p:txBody>
      </p:sp>
    </p:spTree>
    <p:extLst>
      <p:ext uri="{BB962C8B-B14F-4D97-AF65-F5344CB8AC3E}">
        <p14:creationId xmlns:p14="http://schemas.microsoft.com/office/powerpoint/2010/main" val="1103121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latin typeface="Verdana"/>
                <a:ea typeface="+mn-ea"/>
                <a:cs typeface="+mn-cs"/>
              </a:rPr>
              <a:t>As it says here you are the biggest asset in building your business so simply reach out to people open your mouth say hello start a conversation and share your story ask people questions ask them how they feel remember the old acronym F0RM - form. Family occupation recreation money you will always find in at least one of these areas that someone has an issue or a problem or a challenge.</a:t>
            </a:r>
          </a:p>
          <a:p>
            <a:endParaRPr lang="en-AU" sz="1200" kern="1200" dirty="0" smtClean="0">
              <a:solidFill>
                <a:schemeClr val="tx1"/>
              </a:solidFill>
              <a:latin typeface="Verdana"/>
              <a:ea typeface="+mn-ea"/>
              <a:cs typeface="+mn-cs"/>
            </a:endParaRPr>
          </a:p>
          <a:p>
            <a:r>
              <a:rPr lang="en-AU" sz="1200" kern="1200" dirty="0" smtClean="0">
                <a:solidFill>
                  <a:schemeClr val="tx1"/>
                </a:solidFill>
                <a:latin typeface="Verdana"/>
                <a:ea typeface="+mn-ea"/>
                <a:cs typeface="+mn-cs"/>
              </a:rPr>
              <a:t>And once you get people talking and lace and believe me if you can get people talking about one of these things that the passion about whether have an issue you won't have to prompt and do much sulky talking all you need to do is listen. When you hear what they say then you can relate a story be your story or someone else's story that you know to them so that you can achieve your goal which is to set an appointment.</a:t>
            </a:r>
            <a:endParaRPr lang="en-AU" dirty="0"/>
          </a:p>
        </p:txBody>
      </p:sp>
      <p:sp>
        <p:nvSpPr>
          <p:cNvPr id="4" name="Slide Number Placeholder 3"/>
          <p:cNvSpPr>
            <a:spLocks noGrp="1"/>
          </p:cNvSpPr>
          <p:nvPr>
            <p:ph type="sldNum" sz="quarter" idx="10"/>
          </p:nvPr>
        </p:nvSpPr>
        <p:spPr/>
        <p:txBody>
          <a:bodyPr/>
          <a:lstStyle/>
          <a:p>
            <a:fld id="{9E1648C1-C44D-E24C-A364-8F4BA396E414}" type="slidenum">
              <a:rPr lang="en-US" smtClean="0"/>
              <a:pPr/>
              <a:t>15</a:t>
            </a:fld>
            <a:endParaRPr lang="en-US"/>
          </a:p>
        </p:txBody>
      </p:sp>
    </p:spTree>
    <p:extLst>
      <p:ext uri="{BB962C8B-B14F-4D97-AF65-F5344CB8AC3E}">
        <p14:creationId xmlns:p14="http://schemas.microsoft.com/office/powerpoint/2010/main" val="2926146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latin typeface="Verdana"/>
                <a:ea typeface="+mn-ea"/>
                <a:cs typeface="+mn-cs"/>
              </a:rPr>
              <a:t>In this day and age there are so many other ways that you can connect with people. Online can be a tool used properly can be effective for you. You can use relive social media platforms to connect we have Facebook we have Twitter we have Pinterest can drive people towards those media platforms if that's what you choose we have things that you can share we have videos we have stories in pod casts on the mobile app on our training page you can send an email to someone with a link to a video or a story which is in pod casts form which is an audio file. </a:t>
            </a:r>
          </a:p>
          <a:p>
            <a:endParaRPr lang="en-AU" sz="1200" kern="1200" dirty="0" smtClean="0">
              <a:solidFill>
                <a:schemeClr val="tx1"/>
              </a:solidFill>
              <a:latin typeface="Verdana"/>
              <a:ea typeface="+mn-ea"/>
              <a:cs typeface="+mn-cs"/>
            </a:endParaRPr>
          </a:p>
          <a:p>
            <a:r>
              <a:rPr lang="en-AU" sz="1200" kern="1200" dirty="0" smtClean="0">
                <a:solidFill>
                  <a:schemeClr val="tx1"/>
                </a:solidFill>
                <a:latin typeface="Verdana"/>
                <a:ea typeface="+mn-ea"/>
                <a:cs typeface="+mn-cs"/>
              </a:rPr>
              <a:t>So use the tools use the marketing tools provided if you going by email send the link in the emails of the bed and click on it go straight to it and listen to it utilising the mobile app pod casts in the videos is right there in the palm of your hand and you can download your favourite one is to keep on your phone or on your tablet or iPad tablet is that you have.</a:t>
            </a:r>
          </a:p>
          <a:p>
            <a:endParaRPr lang="en-AU" sz="1200" kern="1200" dirty="0" smtClean="0">
              <a:solidFill>
                <a:schemeClr val="tx1"/>
              </a:solidFill>
              <a:latin typeface="Verdana"/>
              <a:ea typeface="+mn-ea"/>
              <a:cs typeface="+mn-cs"/>
            </a:endParaRPr>
          </a:p>
          <a:p>
            <a:r>
              <a:rPr lang="en-AU" sz="1200" kern="1200" dirty="0" smtClean="0">
                <a:solidFill>
                  <a:schemeClr val="tx1"/>
                </a:solidFill>
                <a:latin typeface="Verdana"/>
                <a:ea typeface="+mn-ea"/>
                <a:cs typeface="+mn-cs"/>
              </a:rPr>
              <a:t>Remembering that your business grows when you share results and to keep focused on your goal which has reset on each slide set an appointment don't get caught out trying to close people to quickly it's all about setting an appointment when you connecting </a:t>
            </a:r>
            <a:r>
              <a:rPr lang="en-AU" sz="1200" kern="1200" dirty="0" err="1" smtClean="0">
                <a:solidFill>
                  <a:schemeClr val="tx1"/>
                </a:solidFill>
                <a:latin typeface="Verdana"/>
                <a:ea typeface="+mn-ea"/>
                <a:cs typeface="+mn-cs"/>
              </a:rPr>
              <a:t>whatcha</a:t>
            </a:r>
            <a:r>
              <a:rPr lang="en-AU" sz="1200" kern="1200" dirty="0" smtClean="0">
                <a:solidFill>
                  <a:schemeClr val="tx1"/>
                </a:solidFill>
                <a:latin typeface="Verdana"/>
                <a:ea typeface="+mn-ea"/>
                <a:cs typeface="+mn-cs"/>
              </a:rPr>
              <a:t> doing here is your connecting with people it's about setting an appointment.</a:t>
            </a:r>
            <a:endParaRPr lang="en-AU" dirty="0"/>
          </a:p>
        </p:txBody>
      </p:sp>
      <p:sp>
        <p:nvSpPr>
          <p:cNvPr id="4" name="Slide Number Placeholder 3"/>
          <p:cNvSpPr>
            <a:spLocks noGrp="1"/>
          </p:cNvSpPr>
          <p:nvPr>
            <p:ph type="sldNum" sz="quarter" idx="10"/>
          </p:nvPr>
        </p:nvSpPr>
        <p:spPr/>
        <p:txBody>
          <a:bodyPr/>
          <a:lstStyle/>
          <a:p>
            <a:fld id="{9E1648C1-C44D-E24C-A364-8F4BA396E414}" type="slidenum">
              <a:rPr lang="en-US" smtClean="0"/>
              <a:pPr/>
              <a:t>16</a:t>
            </a:fld>
            <a:endParaRPr lang="en-US"/>
          </a:p>
        </p:txBody>
      </p:sp>
    </p:spTree>
    <p:extLst>
      <p:ext uri="{BB962C8B-B14F-4D97-AF65-F5344CB8AC3E}">
        <p14:creationId xmlns:p14="http://schemas.microsoft.com/office/powerpoint/2010/main" val="816180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Connecting in print is not used as much these days because of technology but we have the product catalogues we have on my brooches that you can download and print off we have getting started guide and we have the presentation which is also available online because your business grows when you share information. And again I emphasise that you've goal at this stage is to set an appointment talk about the opportunity in particular if it's the product you very well may eight may be able to go ahead close someone Solomon product but is far better to be face-to-face when you actually take people to the next level whether that be face-to-face in a coffee shop in their home or maybe even on a Skype call on a video call but we can see each other</a:t>
            </a:r>
            <a:endParaRPr lang="en-AU" dirty="0"/>
          </a:p>
        </p:txBody>
      </p:sp>
      <p:sp>
        <p:nvSpPr>
          <p:cNvPr id="4" name="Slide Number Placeholder 3"/>
          <p:cNvSpPr>
            <a:spLocks noGrp="1"/>
          </p:cNvSpPr>
          <p:nvPr>
            <p:ph type="sldNum" sz="quarter" idx="10"/>
          </p:nvPr>
        </p:nvSpPr>
        <p:spPr/>
        <p:txBody>
          <a:bodyPr/>
          <a:lstStyle/>
          <a:p>
            <a:fld id="{9E1648C1-C44D-E24C-A364-8F4BA396E414}" type="slidenum">
              <a:rPr lang="en-US" smtClean="0"/>
              <a:pPr/>
              <a:t>17</a:t>
            </a:fld>
            <a:endParaRPr lang="en-US"/>
          </a:p>
        </p:txBody>
      </p:sp>
    </p:spTree>
    <p:extLst>
      <p:ext uri="{BB962C8B-B14F-4D97-AF65-F5344CB8AC3E}">
        <p14:creationId xmlns:p14="http://schemas.microsoft.com/office/powerpoint/2010/main" val="3049456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 now that we've covered identifying people your next going to connect and the question that everyone asks years what am I going to say? So think about it why did you write them down that's why you write down the reason put them on the list because that's what you're going to share with them.</a:t>
            </a:r>
          </a:p>
          <a:p>
            <a:endParaRPr lang="en-AU" dirty="0" smtClean="0"/>
          </a:p>
          <a:p>
            <a:r>
              <a:rPr lang="en-AU" dirty="0" smtClean="0"/>
              <a:t>And you need to hear about this. You're excited about it doesn't have to be perfect it doesn't have to be scripted, you just have to let them know that you're excited about them getting the chance to learn about </a:t>
            </a:r>
            <a:r>
              <a:rPr lang="en-AU" dirty="0" err="1" smtClean="0"/>
              <a:t>reliv</a:t>
            </a:r>
            <a:endParaRPr lang="en-AU" dirty="0" smtClean="0"/>
          </a:p>
          <a:p>
            <a:endParaRPr lang="en-AU" dirty="0" smtClean="0"/>
          </a:p>
          <a:p>
            <a:r>
              <a:rPr lang="en-AU" sz="1200" kern="1200" dirty="0" smtClean="0">
                <a:solidFill>
                  <a:schemeClr val="tx1"/>
                </a:solidFill>
                <a:latin typeface="Verdana"/>
                <a:ea typeface="+mn-ea"/>
                <a:cs typeface="+mn-cs"/>
              </a:rPr>
              <a:t>Sometimes it comes down to why you got involved with relive in the first place. If you got involved because of the business show them that, just start telling them that something you're excited about that other companies don't have, this company I'm with really going to go places and I think it would really enjoy taking a look at this.</a:t>
            </a:r>
            <a:endParaRPr lang="en-AU" dirty="0" smtClean="0"/>
          </a:p>
          <a:p>
            <a:endParaRPr lang="en-AU" dirty="0" smtClean="0"/>
          </a:p>
          <a:p>
            <a:r>
              <a:rPr lang="en-AU" dirty="0" smtClean="0"/>
              <a:t>Through this training you're going to learn about the tools available to you from relive. You going to get some suggestions about what you might want to say to people when you meet them. Use these companies tools to validate what you're talking about you have the best tool for you to use is the mobile app. This gives you access to testimonials pod casts videos being able to purchase right there and then to sign people up by and then this is the best tool for you to use a remember the goal when your first connect with people is to set an appointment. Very important that you do not forget that is your goal</a:t>
            </a:r>
            <a:endParaRPr lang="en-AU" dirty="0"/>
          </a:p>
        </p:txBody>
      </p:sp>
      <p:sp>
        <p:nvSpPr>
          <p:cNvPr id="4" name="Slide Number Placeholder 3"/>
          <p:cNvSpPr>
            <a:spLocks noGrp="1"/>
          </p:cNvSpPr>
          <p:nvPr>
            <p:ph type="sldNum" sz="quarter" idx="10"/>
          </p:nvPr>
        </p:nvSpPr>
        <p:spPr/>
        <p:txBody>
          <a:bodyPr/>
          <a:lstStyle/>
          <a:p>
            <a:fld id="{9E1648C1-C44D-E24C-A364-8F4BA396E414}" type="slidenum">
              <a:rPr lang="en-US" smtClean="0"/>
              <a:pPr/>
              <a:t>18</a:t>
            </a:fld>
            <a:endParaRPr lang="en-US"/>
          </a:p>
        </p:txBody>
      </p:sp>
    </p:spTree>
    <p:extLst>
      <p:ext uri="{BB962C8B-B14F-4D97-AF65-F5344CB8AC3E}">
        <p14:creationId xmlns:p14="http://schemas.microsoft.com/office/powerpoint/2010/main" val="2258892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Okay so now we've reached the point where you set up an appointment so what do you do well of us are you need to set a time and a place and you need in the early days that you use your up line make sure that your sponsor is available get times from your sponsor previously you have an idea of when you can set time. Remember it so important when you're setting appointment is to not go into detail. </a:t>
            </a:r>
          </a:p>
          <a:p>
            <a:endParaRPr lang="en-AU" dirty="0" smtClean="0"/>
          </a:p>
          <a:p>
            <a:r>
              <a:rPr lang="en-AU" dirty="0" smtClean="0"/>
              <a:t>People will obviously ask questions and the answer you need to give is that is a very good question and add to that for you when we meet. If they keep pressing just say I understand but right now I don't have the time to go into it and I wouldn't be able to justify the question by giving a good enough answer. So I will and all of your questions when we meet.</a:t>
            </a:r>
          </a:p>
          <a:p>
            <a:endParaRPr lang="en-AU" dirty="0" smtClean="0"/>
          </a:p>
          <a:p>
            <a:r>
              <a:rPr lang="en-AU" dirty="0" smtClean="0"/>
              <a:t>The objective is to have your up line with you three or four times a you can learn what to do and then you do it yourself if you're the up line you go with your new person and show them what to do for you set them loose because the whole concept is to make sure that people are trained they know what to say and are comfortable in the situation okay that important and again goal is to set an appointment</a:t>
            </a:r>
          </a:p>
          <a:p>
            <a:endParaRPr lang="en-AU" dirty="0"/>
          </a:p>
        </p:txBody>
      </p:sp>
      <p:sp>
        <p:nvSpPr>
          <p:cNvPr id="4" name="Slide Number Placeholder 3"/>
          <p:cNvSpPr>
            <a:spLocks noGrp="1"/>
          </p:cNvSpPr>
          <p:nvPr>
            <p:ph type="sldNum" sz="quarter" idx="10"/>
          </p:nvPr>
        </p:nvSpPr>
        <p:spPr/>
        <p:txBody>
          <a:bodyPr/>
          <a:lstStyle/>
          <a:p>
            <a:fld id="{9E1648C1-C44D-E24C-A364-8F4BA396E414}" type="slidenum">
              <a:rPr lang="en-US" smtClean="0"/>
              <a:pPr/>
              <a:t>19</a:t>
            </a:fld>
            <a:endParaRPr lang="en-US"/>
          </a:p>
        </p:txBody>
      </p:sp>
    </p:spTree>
    <p:extLst>
      <p:ext uri="{BB962C8B-B14F-4D97-AF65-F5344CB8AC3E}">
        <p14:creationId xmlns:p14="http://schemas.microsoft.com/office/powerpoint/2010/main" val="2753996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Announce</a:t>
            </a:r>
            <a:r>
              <a:rPr lang="en-US" baseline="0" dirty="0" smtClean="0"/>
              <a:t> that this is Module 1 of the Reliv Business Success Training program which will last for approx. 2 hours with a 10 minute break in the middle</a:t>
            </a:r>
          </a:p>
          <a:p>
            <a:r>
              <a:rPr lang="en-AU" sz="1200" kern="1200" dirty="0" smtClean="0">
                <a:solidFill>
                  <a:schemeClr val="tx1"/>
                </a:solidFill>
                <a:latin typeface="Verdana"/>
                <a:ea typeface="+mn-ea"/>
                <a:cs typeface="+mn-cs"/>
              </a:rPr>
              <a:t>Say what I'm going to do today share with you some of the foundational success steps that distributors have used to build successful Reliv</a:t>
            </a:r>
            <a:r>
              <a:rPr lang="en-AU" sz="1200" kern="1200" baseline="0" dirty="0" smtClean="0">
                <a:solidFill>
                  <a:schemeClr val="tx1"/>
                </a:solidFill>
                <a:latin typeface="Verdana"/>
                <a:ea typeface="+mn-ea"/>
                <a:cs typeface="+mn-cs"/>
              </a:rPr>
              <a:t> </a:t>
            </a:r>
            <a:r>
              <a:rPr lang="en-AU" sz="1200" kern="1200" dirty="0" smtClean="0">
                <a:solidFill>
                  <a:schemeClr val="tx1"/>
                </a:solidFill>
                <a:latin typeface="Verdana"/>
                <a:ea typeface="+mn-ea"/>
                <a:cs typeface="+mn-cs"/>
              </a:rPr>
              <a:t>businesses.</a:t>
            </a:r>
          </a:p>
          <a:p>
            <a:endParaRPr lang="en-US" dirty="0" smtClean="0"/>
          </a:p>
          <a:p>
            <a:pPr lvl="0"/>
            <a:r>
              <a:rPr lang="en-AU" sz="1200" kern="1200" dirty="0" smtClean="0">
                <a:solidFill>
                  <a:schemeClr val="tx1"/>
                </a:solidFill>
                <a:effectLst/>
                <a:latin typeface="Verdana"/>
                <a:ea typeface="+mn-ea"/>
                <a:cs typeface="+mn-cs"/>
              </a:rPr>
              <a:t>Congratulate everyone for being there, on  making the decision to join Reliv (if new people in the room),  and investing in your business today.</a:t>
            </a:r>
          </a:p>
          <a:p>
            <a:pPr lvl="0"/>
            <a:r>
              <a:rPr lang="en-AU" sz="1200" kern="1200" dirty="0" smtClean="0">
                <a:solidFill>
                  <a:schemeClr val="tx1"/>
                </a:solidFill>
                <a:effectLst/>
                <a:latin typeface="Verdana"/>
                <a:ea typeface="+mn-ea"/>
                <a:cs typeface="+mn-cs"/>
              </a:rPr>
              <a:t>Share the Reliv story – to ensure everyone knows it and has the confidence to share it by regularly hearing it, in a nutshell (this can be as short or detailed as we determine):</a:t>
            </a:r>
          </a:p>
          <a:p>
            <a:pPr lvl="1"/>
            <a:r>
              <a:rPr lang="en-AU" sz="1200" kern="1200" dirty="0" smtClean="0">
                <a:solidFill>
                  <a:schemeClr val="tx1"/>
                </a:solidFill>
                <a:effectLst/>
                <a:latin typeface="Verdana"/>
                <a:ea typeface="+mn-ea"/>
                <a:cs typeface="+mn-cs"/>
              </a:rPr>
              <a:t>Reputable company been in business for 27 years.</a:t>
            </a:r>
          </a:p>
          <a:p>
            <a:pPr lvl="1"/>
            <a:r>
              <a:rPr lang="en-AU" sz="1200" kern="1200" dirty="0" smtClean="0">
                <a:solidFill>
                  <a:schemeClr val="tx1"/>
                </a:solidFill>
                <a:effectLst/>
                <a:latin typeface="Verdana"/>
                <a:ea typeface="+mn-ea"/>
                <a:cs typeface="+mn-cs"/>
              </a:rPr>
              <a:t>Founded on a product and a mission to nourish our world</a:t>
            </a:r>
          </a:p>
          <a:p>
            <a:pPr lvl="1"/>
            <a:r>
              <a:rPr lang="en-AU" sz="1200" kern="1200" dirty="0" smtClean="0">
                <a:solidFill>
                  <a:schemeClr val="tx1"/>
                </a:solidFill>
                <a:effectLst/>
                <a:latin typeface="Verdana"/>
                <a:ea typeface="+mn-ea"/>
                <a:cs typeface="+mn-cs"/>
              </a:rPr>
              <a:t>Creator spent 10 years researching and developing the first nutritional formula, still the basis for our number one selling product today.</a:t>
            </a:r>
          </a:p>
          <a:p>
            <a:pPr lvl="1"/>
            <a:r>
              <a:rPr lang="en-AU" sz="1200" kern="1200" dirty="0" smtClean="0">
                <a:solidFill>
                  <a:schemeClr val="tx1"/>
                </a:solidFill>
                <a:effectLst/>
                <a:latin typeface="Verdana"/>
                <a:ea typeface="+mn-ea"/>
                <a:cs typeface="+mn-cs"/>
              </a:rPr>
              <a:t>Retired businessman Bob Montgomery met Dr </a:t>
            </a:r>
            <a:r>
              <a:rPr lang="en-AU" sz="1200" kern="1200" dirty="0" err="1" smtClean="0">
                <a:solidFill>
                  <a:schemeClr val="tx1"/>
                </a:solidFill>
                <a:effectLst/>
                <a:latin typeface="Verdana"/>
                <a:ea typeface="+mn-ea"/>
                <a:cs typeface="+mn-cs"/>
              </a:rPr>
              <a:t>Kalogris</a:t>
            </a:r>
            <a:r>
              <a:rPr lang="en-AU" sz="1200" kern="1200" dirty="0" smtClean="0">
                <a:solidFill>
                  <a:schemeClr val="tx1"/>
                </a:solidFill>
                <a:effectLst/>
                <a:latin typeface="Verdana"/>
                <a:ea typeface="+mn-ea"/>
                <a:cs typeface="+mn-cs"/>
              </a:rPr>
              <a:t> at a health show, he was interested in the science behind the formula – potency, synergy, bioavailability - and he and his family had great health results from the product.</a:t>
            </a:r>
          </a:p>
          <a:p>
            <a:pPr lvl="1"/>
            <a:r>
              <a:rPr lang="en-AU" sz="1200" kern="1200" dirty="0" smtClean="0">
                <a:solidFill>
                  <a:schemeClr val="tx1"/>
                </a:solidFill>
                <a:effectLst/>
                <a:latin typeface="Verdana"/>
                <a:ea typeface="+mn-ea"/>
                <a:cs typeface="+mn-cs"/>
              </a:rPr>
              <a:t>Dr </a:t>
            </a:r>
            <a:r>
              <a:rPr lang="en-AU" sz="1200" kern="1200" dirty="0" err="1" smtClean="0">
                <a:solidFill>
                  <a:schemeClr val="tx1"/>
                </a:solidFill>
                <a:effectLst/>
                <a:latin typeface="Verdana"/>
                <a:ea typeface="+mn-ea"/>
                <a:cs typeface="+mn-cs"/>
              </a:rPr>
              <a:t>Kalogris</a:t>
            </a:r>
            <a:r>
              <a:rPr lang="en-AU" sz="1200" kern="1200" dirty="0" smtClean="0">
                <a:solidFill>
                  <a:schemeClr val="tx1"/>
                </a:solidFill>
                <a:effectLst/>
                <a:latin typeface="Verdana"/>
                <a:ea typeface="+mn-ea"/>
                <a:cs typeface="+mn-cs"/>
              </a:rPr>
              <a:t> was a scientist he didn’t know how to market the product and after his own great results Bob Montgomery knew this was something special.</a:t>
            </a:r>
          </a:p>
          <a:p>
            <a:pPr lvl="1"/>
            <a:r>
              <a:rPr lang="en-AU" sz="1200" kern="1200" dirty="0" smtClean="0">
                <a:solidFill>
                  <a:schemeClr val="tx1"/>
                </a:solidFill>
                <a:effectLst/>
                <a:latin typeface="Verdana"/>
                <a:ea typeface="+mn-ea"/>
                <a:cs typeface="+mn-cs"/>
              </a:rPr>
              <a:t>Bob understood the power of personal recommendation and decided the best way to market this product was through Direct Selling, which also gave people who may not have the money to start a business or franchise,  the opportunity to start their own Direct Selling business for a very low start-up and unlimited income potential.</a:t>
            </a:r>
          </a:p>
          <a:p>
            <a:pPr lvl="1"/>
            <a:r>
              <a:rPr lang="en-AU" sz="1200" kern="1200" dirty="0" smtClean="0">
                <a:solidFill>
                  <a:schemeClr val="tx1"/>
                </a:solidFill>
                <a:effectLst/>
                <a:latin typeface="Verdana"/>
                <a:ea typeface="+mn-ea"/>
                <a:cs typeface="+mn-cs"/>
              </a:rPr>
              <a:t>Renowned food scientist Dr Carl Hastings joined forces and Reliv was born.</a:t>
            </a:r>
          </a:p>
          <a:p>
            <a:pPr lvl="1"/>
            <a:r>
              <a:rPr lang="en-AU" sz="1200" kern="1200" dirty="0" smtClean="0">
                <a:solidFill>
                  <a:schemeClr val="tx1"/>
                </a:solidFill>
                <a:effectLst/>
                <a:latin typeface="Verdana"/>
                <a:ea typeface="+mn-ea"/>
                <a:cs typeface="+mn-cs"/>
              </a:rPr>
              <a:t>Today we are fulfilling the mission of nourishing our world by helping people with their health, their finances and we are currently feeding over 40,000 people daily, mostly children, through our charity, the Reliv </a:t>
            </a:r>
            <a:r>
              <a:rPr lang="en-AU" sz="1200" kern="1200" dirty="0" err="1" smtClean="0">
                <a:solidFill>
                  <a:schemeClr val="tx1"/>
                </a:solidFill>
                <a:effectLst/>
                <a:latin typeface="Verdana"/>
                <a:ea typeface="+mn-ea"/>
                <a:cs typeface="+mn-cs"/>
              </a:rPr>
              <a:t>Kalogris</a:t>
            </a:r>
            <a:r>
              <a:rPr lang="en-AU" sz="1200" kern="1200" dirty="0" smtClean="0">
                <a:solidFill>
                  <a:schemeClr val="tx1"/>
                </a:solidFill>
                <a:effectLst/>
                <a:latin typeface="Verdana"/>
                <a:ea typeface="+mn-ea"/>
                <a:cs typeface="+mn-cs"/>
              </a:rPr>
              <a:t> Foundation.</a:t>
            </a:r>
          </a:p>
          <a:p>
            <a:pPr lvl="0"/>
            <a:r>
              <a:rPr lang="en-AU" sz="1200" kern="1200" dirty="0" smtClean="0">
                <a:solidFill>
                  <a:schemeClr val="tx1"/>
                </a:solidFill>
                <a:effectLst/>
                <a:latin typeface="Verdana"/>
                <a:ea typeface="+mn-ea"/>
                <a:cs typeface="+mn-cs"/>
              </a:rPr>
              <a:t>This is a company to be proud of, a company with nutritional products and a business opportunity you need to share with everyone you know and today we’ll teach you how.</a:t>
            </a:r>
          </a:p>
          <a:p>
            <a:r>
              <a:rPr lang="en-AU" sz="1200" kern="1200" dirty="0" smtClean="0">
                <a:solidFill>
                  <a:schemeClr val="tx1"/>
                </a:solidFill>
                <a:effectLst/>
                <a:latin typeface="Verdana"/>
                <a:ea typeface="+mn-ea"/>
                <a:cs typeface="+mn-cs"/>
              </a:rPr>
              <a:t> </a:t>
            </a:r>
          </a:p>
          <a:p>
            <a:r>
              <a:rPr lang="en-US" dirty="0" smtClean="0"/>
              <a:t>Move to next slide</a:t>
            </a:r>
            <a:endParaRPr lang="en-US" dirty="0"/>
          </a:p>
        </p:txBody>
      </p:sp>
      <p:sp>
        <p:nvSpPr>
          <p:cNvPr id="4" name="Slide Number Placeholder 3"/>
          <p:cNvSpPr>
            <a:spLocks noGrp="1"/>
          </p:cNvSpPr>
          <p:nvPr>
            <p:ph type="sldNum" sz="quarter" idx="10"/>
          </p:nvPr>
        </p:nvSpPr>
        <p:spPr/>
        <p:txBody>
          <a:bodyPr/>
          <a:lstStyle/>
          <a:p>
            <a:fld id="{9E1648C1-C44D-E24C-A364-8F4BA396E414}" type="slidenum">
              <a:rPr lang="en-US" smtClean="0"/>
              <a:pPr/>
              <a:t>2</a:t>
            </a:fld>
            <a:endParaRPr lang="en-US"/>
          </a:p>
        </p:txBody>
      </p:sp>
    </p:spTree>
    <p:extLst>
      <p:ext uri="{BB962C8B-B14F-4D97-AF65-F5344CB8AC3E}">
        <p14:creationId xmlns:p14="http://schemas.microsoft.com/office/powerpoint/2010/main" val="2466186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 you might wonder what it is you going to say, try “how are you” to begin with. Just listen, they will share with you what is happening and then often they will say and how are you today you just have to come back and say I'm doing incredibly now that I've gotten onto these amazing products of got my health back on track and with everything else that I'm doing with this it's helped me financially as well as on building a business around Australia.</a:t>
            </a:r>
          </a:p>
          <a:p>
            <a:endParaRPr lang="en-AU" dirty="0" smtClean="0"/>
          </a:p>
          <a:p>
            <a:r>
              <a:rPr lang="en-AU" dirty="0" smtClean="0"/>
              <a:t>Just ask and listen the best thing you can do is ask open-ended question. An open-ended question is a question whether the answer is not yes or no but the answer is descriptive and therefore they need to speak and by asking open-ended questions and prompting people it gets them to talk if your listening you will hear everything that you need to hear. </a:t>
            </a:r>
            <a:r>
              <a:rPr lang="en-AU" sz="1200" kern="1200" smtClean="0">
                <a:solidFill>
                  <a:schemeClr val="tx1"/>
                </a:solidFill>
                <a:latin typeface="Verdana"/>
                <a:ea typeface="+mn-ea"/>
                <a:cs typeface="+mn-cs"/>
              </a:rPr>
              <a:t>Remember the old saying we have two ears and one mouth so we should listen twice as much as we talk</a:t>
            </a:r>
            <a:endParaRPr lang="en-AU" dirty="0" smtClean="0"/>
          </a:p>
          <a:p>
            <a:endParaRPr lang="en-AU" dirty="0" smtClean="0"/>
          </a:p>
          <a:p>
            <a:r>
              <a:rPr lang="en-AU" dirty="0" smtClean="0"/>
              <a:t>We got some sample opening sentences here Cathy I know you health as a priority on working with a company that could really help you when can we get together.</a:t>
            </a:r>
          </a:p>
          <a:p>
            <a:endParaRPr lang="en-AU" dirty="0" smtClean="0"/>
          </a:p>
          <a:p>
            <a:r>
              <a:rPr lang="en-AU" dirty="0" smtClean="0"/>
              <a:t>Is always a good idea to give people an option when to get together so you might say something like hi John the soccer game you mentioned that finances are tight and you wouldn't mind doing something to alleviate that while you need to hear about something that's help me and my family considerably when can we get together would you be available Tuesday or Thursday?</a:t>
            </a:r>
          </a:p>
          <a:p>
            <a:endParaRPr lang="en-AU" dirty="0" smtClean="0"/>
          </a:p>
          <a:p>
            <a:r>
              <a:rPr lang="en-AU" dirty="0" smtClean="0"/>
              <a:t>And another one, I just started in something that made me think of you. You really need to check this out – it’s a chance to earn some serious money when can we get together tomorrow or the day after.</a:t>
            </a:r>
          </a:p>
          <a:p>
            <a:endParaRPr lang="en-AU" dirty="0" smtClean="0"/>
          </a:p>
          <a:p>
            <a:r>
              <a:rPr lang="en-AU" dirty="0" smtClean="0"/>
              <a:t>Remember again using the tools and the stories to validate the goal as a set the appointments and do not answer all of their questions at this point that is not the objective the objective is to set appointments so can get down and really do with what needs to be dealt with get these people on board either as a customer or as a distributor in your organisation.</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9E1648C1-C44D-E24C-A364-8F4BA396E414}" type="slidenum">
              <a:rPr lang="en-US" smtClean="0"/>
              <a:pPr/>
              <a:t>20</a:t>
            </a:fld>
            <a:endParaRPr lang="en-US"/>
          </a:p>
        </p:txBody>
      </p:sp>
    </p:spTree>
    <p:extLst>
      <p:ext uri="{BB962C8B-B14F-4D97-AF65-F5344CB8AC3E}">
        <p14:creationId xmlns:p14="http://schemas.microsoft.com/office/powerpoint/2010/main" val="2110570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And at this says here nothing happens in your business until someone talk to someone somewhere.</a:t>
            </a:r>
          </a:p>
          <a:p>
            <a:endParaRPr lang="en-AU" dirty="0" smtClean="0"/>
          </a:p>
          <a:p>
            <a:r>
              <a:rPr lang="en-AU" dirty="0" smtClean="0"/>
              <a:t>So you be the someone and you find the other someone and you do it everywhere </a:t>
            </a:r>
            <a:r>
              <a:rPr lang="en-AU" dirty="0" err="1" smtClean="0"/>
              <a:t>everywhere</a:t>
            </a:r>
            <a:r>
              <a:rPr lang="en-AU" dirty="0" smtClean="0"/>
              <a:t> you are a matter where you are a matter when it is a new start by connecting with people by very simply starting up a conversation. That is how your business starts to grow.</a:t>
            </a:r>
            <a:endParaRPr lang="en-AU" dirty="0"/>
          </a:p>
        </p:txBody>
      </p:sp>
      <p:sp>
        <p:nvSpPr>
          <p:cNvPr id="4" name="Slide Number Placeholder 3"/>
          <p:cNvSpPr>
            <a:spLocks noGrp="1"/>
          </p:cNvSpPr>
          <p:nvPr>
            <p:ph type="sldNum" sz="quarter" idx="10"/>
          </p:nvPr>
        </p:nvSpPr>
        <p:spPr/>
        <p:txBody>
          <a:bodyPr/>
          <a:lstStyle/>
          <a:p>
            <a:fld id="{9E1648C1-C44D-E24C-A364-8F4BA396E414}" type="slidenum">
              <a:rPr lang="en-US" smtClean="0"/>
              <a:pPr/>
              <a:t>21</a:t>
            </a:fld>
            <a:endParaRPr lang="en-US"/>
          </a:p>
        </p:txBody>
      </p:sp>
    </p:spTree>
    <p:extLst>
      <p:ext uri="{BB962C8B-B14F-4D97-AF65-F5344CB8AC3E}">
        <p14:creationId xmlns:p14="http://schemas.microsoft.com/office/powerpoint/2010/main" val="2972653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On this slide your cover of any upcoming events in your area</a:t>
            </a:r>
            <a:endParaRPr lang="en-US" dirty="0"/>
          </a:p>
        </p:txBody>
      </p:sp>
      <p:sp>
        <p:nvSpPr>
          <p:cNvPr id="4" name="Slide Number Placeholder 3"/>
          <p:cNvSpPr>
            <a:spLocks noGrp="1"/>
          </p:cNvSpPr>
          <p:nvPr>
            <p:ph type="sldNum" sz="quarter" idx="10"/>
          </p:nvPr>
        </p:nvSpPr>
        <p:spPr/>
        <p:txBody>
          <a:bodyPr/>
          <a:lstStyle/>
          <a:p>
            <a:fld id="{A599D985-38B1-4DD7-B173-4F2355855F46}"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734352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On this slide your cover of any upcoming events in your area</a:t>
            </a:r>
            <a:endParaRPr lang="en-US" dirty="0"/>
          </a:p>
        </p:txBody>
      </p:sp>
      <p:sp>
        <p:nvSpPr>
          <p:cNvPr id="4" name="Slide Number Placeholder 3"/>
          <p:cNvSpPr>
            <a:spLocks noGrp="1"/>
          </p:cNvSpPr>
          <p:nvPr>
            <p:ph type="sldNum" sz="quarter" idx="10"/>
          </p:nvPr>
        </p:nvSpPr>
        <p:spPr/>
        <p:txBody>
          <a:bodyPr/>
          <a:lstStyle/>
          <a:p>
            <a:fld id="{A599D985-38B1-4DD7-B173-4F2355855F46}"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4154093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Announce</a:t>
            </a:r>
            <a:r>
              <a:rPr lang="en-US" baseline="0" dirty="0" smtClean="0"/>
              <a:t> that this is Module 1 of the Reliv Business Success Training program which will last for approx. 2 hours with a 10 minute break in the middle</a:t>
            </a:r>
          </a:p>
          <a:p>
            <a:r>
              <a:rPr lang="en-AU" sz="1200" kern="1200" dirty="0" smtClean="0">
                <a:solidFill>
                  <a:schemeClr val="tx1"/>
                </a:solidFill>
                <a:latin typeface="Verdana"/>
                <a:ea typeface="+mn-ea"/>
                <a:cs typeface="+mn-cs"/>
              </a:rPr>
              <a:t>Say what I'm going to do today share with you some of the foundational success steps that distributors have used to build successful Reliv</a:t>
            </a:r>
            <a:r>
              <a:rPr lang="en-AU" sz="1200" kern="1200" baseline="0" dirty="0" smtClean="0">
                <a:solidFill>
                  <a:schemeClr val="tx1"/>
                </a:solidFill>
                <a:latin typeface="Verdana"/>
                <a:ea typeface="+mn-ea"/>
                <a:cs typeface="+mn-cs"/>
              </a:rPr>
              <a:t> </a:t>
            </a:r>
            <a:r>
              <a:rPr lang="en-AU" sz="1200" kern="1200" dirty="0" smtClean="0">
                <a:solidFill>
                  <a:schemeClr val="tx1"/>
                </a:solidFill>
                <a:latin typeface="Verdana"/>
                <a:ea typeface="+mn-ea"/>
                <a:cs typeface="+mn-cs"/>
              </a:rPr>
              <a:t>businesses.</a:t>
            </a:r>
          </a:p>
          <a:p>
            <a:endParaRPr lang="en-US" dirty="0" smtClean="0"/>
          </a:p>
          <a:p>
            <a:pPr lvl="0"/>
            <a:r>
              <a:rPr lang="en-AU" sz="1200" kern="1200" dirty="0" smtClean="0">
                <a:solidFill>
                  <a:schemeClr val="tx1"/>
                </a:solidFill>
                <a:effectLst/>
                <a:latin typeface="Verdana"/>
                <a:ea typeface="+mn-ea"/>
                <a:cs typeface="+mn-cs"/>
              </a:rPr>
              <a:t>Congratulate everyone for being there, on  making the decision to join Reliv (if new people in the room),  and investing in your business today.</a:t>
            </a:r>
          </a:p>
          <a:p>
            <a:pPr lvl="0"/>
            <a:r>
              <a:rPr lang="en-AU" sz="1200" kern="1200" dirty="0" smtClean="0">
                <a:solidFill>
                  <a:schemeClr val="tx1"/>
                </a:solidFill>
                <a:effectLst/>
                <a:latin typeface="Verdana"/>
                <a:ea typeface="+mn-ea"/>
                <a:cs typeface="+mn-cs"/>
              </a:rPr>
              <a:t>Share the Reliv story – to ensure everyone knows it and has the confidence to share it by regularly hearing it, in a nutshell (this can be as short or detailed as we determine):</a:t>
            </a:r>
          </a:p>
          <a:p>
            <a:pPr lvl="1"/>
            <a:r>
              <a:rPr lang="en-AU" sz="1200" kern="1200" dirty="0" smtClean="0">
                <a:solidFill>
                  <a:schemeClr val="tx1"/>
                </a:solidFill>
                <a:effectLst/>
                <a:latin typeface="Verdana"/>
                <a:ea typeface="+mn-ea"/>
                <a:cs typeface="+mn-cs"/>
              </a:rPr>
              <a:t>Reputable company been in business for 27 years.</a:t>
            </a:r>
          </a:p>
          <a:p>
            <a:pPr lvl="1"/>
            <a:r>
              <a:rPr lang="en-AU" sz="1200" kern="1200" dirty="0" smtClean="0">
                <a:solidFill>
                  <a:schemeClr val="tx1"/>
                </a:solidFill>
                <a:effectLst/>
                <a:latin typeface="Verdana"/>
                <a:ea typeface="+mn-ea"/>
                <a:cs typeface="+mn-cs"/>
              </a:rPr>
              <a:t>Founded on a product and a mission to nourish our world</a:t>
            </a:r>
          </a:p>
          <a:p>
            <a:pPr lvl="1"/>
            <a:r>
              <a:rPr lang="en-AU" sz="1200" kern="1200" dirty="0" smtClean="0">
                <a:solidFill>
                  <a:schemeClr val="tx1"/>
                </a:solidFill>
                <a:effectLst/>
                <a:latin typeface="Verdana"/>
                <a:ea typeface="+mn-ea"/>
                <a:cs typeface="+mn-cs"/>
              </a:rPr>
              <a:t>Creator spent 10 years researching and developing the first nutritional formula, still the basis for our number one selling product today.</a:t>
            </a:r>
          </a:p>
          <a:p>
            <a:pPr lvl="1"/>
            <a:r>
              <a:rPr lang="en-AU" sz="1200" kern="1200" dirty="0" smtClean="0">
                <a:solidFill>
                  <a:schemeClr val="tx1"/>
                </a:solidFill>
                <a:effectLst/>
                <a:latin typeface="Verdana"/>
                <a:ea typeface="+mn-ea"/>
                <a:cs typeface="+mn-cs"/>
              </a:rPr>
              <a:t>Retired businessman Bob Montgomery met Dr </a:t>
            </a:r>
            <a:r>
              <a:rPr lang="en-AU" sz="1200" kern="1200" dirty="0" err="1" smtClean="0">
                <a:solidFill>
                  <a:schemeClr val="tx1"/>
                </a:solidFill>
                <a:effectLst/>
                <a:latin typeface="Verdana"/>
                <a:ea typeface="+mn-ea"/>
                <a:cs typeface="+mn-cs"/>
              </a:rPr>
              <a:t>Kalogris</a:t>
            </a:r>
            <a:r>
              <a:rPr lang="en-AU" sz="1200" kern="1200" dirty="0" smtClean="0">
                <a:solidFill>
                  <a:schemeClr val="tx1"/>
                </a:solidFill>
                <a:effectLst/>
                <a:latin typeface="Verdana"/>
                <a:ea typeface="+mn-ea"/>
                <a:cs typeface="+mn-cs"/>
              </a:rPr>
              <a:t> at a health show, he was interested in the science behind the formula – potency, synergy, bioavailability - and he and his family had great health results from the product.</a:t>
            </a:r>
          </a:p>
          <a:p>
            <a:pPr lvl="1"/>
            <a:r>
              <a:rPr lang="en-AU" sz="1200" kern="1200" dirty="0" smtClean="0">
                <a:solidFill>
                  <a:schemeClr val="tx1"/>
                </a:solidFill>
                <a:effectLst/>
                <a:latin typeface="Verdana"/>
                <a:ea typeface="+mn-ea"/>
                <a:cs typeface="+mn-cs"/>
              </a:rPr>
              <a:t>Dr </a:t>
            </a:r>
            <a:r>
              <a:rPr lang="en-AU" sz="1200" kern="1200" dirty="0" err="1" smtClean="0">
                <a:solidFill>
                  <a:schemeClr val="tx1"/>
                </a:solidFill>
                <a:effectLst/>
                <a:latin typeface="Verdana"/>
                <a:ea typeface="+mn-ea"/>
                <a:cs typeface="+mn-cs"/>
              </a:rPr>
              <a:t>Kalogris</a:t>
            </a:r>
            <a:r>
              <a:rPr lang="en-AU" sz="1200" kern="1200" dirty="0" smtClean="0">
                <a:solidFill>
                  <a:schemeClr val="tx1"/>
                </a:solidFill>
                <a:effectLst/>
                <a:latin typeface="Verdana"/>
                <a:ea typeface="+mn-ea"/>
                <a:cs typeface="+mn-cs"/>
              </a:rPr>
              <a:t> was a scientist he didn’t know how to market the product and after his own great results Bob Montgomery knew this was something special.</a:t>
            </a:r>
          </a:p>
          <a:p>
            <a:pPr lvl="1"/>
            <a:r>
              <a:rPr lang="en-AU" sz="1200" kern="1200" dirty="0" smtClean="0">
                <a:solidFill>
                  <a:schemeClr val="tx1"/>
                </a:solidFill>
                <a:effectLst/>
                <a:latin typeface="Verdana"/>
                <a:ea typeface="+mn-ea"/>
                <a:cs typeface="+mn-cs"/>
              </a:rPr>
              <a:t>Bob understood the power of personal recommendation and decided the best way to market this product was through Direct Selling, which also gave people who may not have the money to start a business or franchise,  the opportunity to start their own Direct Selling business for a very low start-up and unlimited income potential.</a:t>
            </a:r>
          </a:p>
          <a:p>
            <a:pPr lvl="1"/>
            <a:r>
              <a:rPr lang="en-AU" sz="1200" kern="1200" dirty="0" smtClean="0">
                <a:solidFill>
                  <a:schemeClr val="tx1"/>
                </a:solidFill>
                <a:effectLst/>
                <a:latin typeface="Verdana"/>
                <a:ea typeface="+mn-ea"/>
                <a:cs typeface="+mn-cs"/>
              </a:rPr>
              <a:t>Renowned food scientist Dr Carl Hastings joined forces and Reliv was born.</a:t>
            </a:r>
          </a:p>
          <a:p>
            <a:pPr lvl="1"/>
            <a:r>
              <a:rPr lang="en-AU" sz="1200" kern="1200" dirty="0" smtClean="0">
                <a:solidFill>
                  <a:schemeClr val="tx1"/>
                </a:solidFill>
                <a:effectLst/>
                <a:latin typeface="Verdana"/>
                <a:ea typeface="+mn-ea"/>
                <a:cs typeface="+mn-cs"/>
              </a:rPr>
              <a:t>Today we are fulfilling the mission of nourishing our world by helping people with their health, their finances and we are currently feeding over 40,000 people daily, mostly children, through our charity, the Reliv </a:t>
            </a:r>
            <a:r>
              <a:rPr lang="en-AU" sz="1200" kern="1200" dirty="0" err="1" smtClean="0">
                <a:solidFill>
                  <a:schemeClr val="tx1"/>
                </a:solidFill>
                <a:effectLst/>
                <a:latin typeface="Verdana"/>
                <a:ea typeface="+mn-ea"/>
                <a:cs typeface="+mn-cs"/>
              </a:rPr>
              <a:t>Kalogris</a:t>
            </a:r>
            <a:r>
              <a:rPr lang="en-AU" sz="1200" kern="1200" dirty="0" smtClean="0">
                <a:solidFill>
                  <a:schemeClr val="tx1"/>
                </a:solidFill>
                <a:effectLst/>
                <a:latin typeface="Verdana"/>
                <a:ea typeface="+mn-ea"/>
                <a:cs typeface="+mn-cs"/>
              </a:rPr>
              <a:t> Foundation.</a:t>
            </a:r>
          </a:p>
          <a:p>
            <a:pPr lvl="0"/>
            <a:r>
              <a:rPr lang="en-AU" sz="1200" kern="1200" dirty="0" smtClean="0">
                <a:solidFill>
                  <a:schemeClr val="tx1"/>
                </a:solidFill>
                <a:effectLst/>
                <a:latin typeface="Verdana"/>
                <a:ea typeface="+mn-ea"/>
                <a:cs typeface="+mn-cs"/>
              </a:rPr>
              <a:t>This is a company to be proud of, a company with nutritional products and a business opportunity you need to share with everyone you know and today we’ll teach you how.</a:t>
            </a:r>
          </a:p>
          <a:p>
            <a:r>
              <a:rPr lang="en-AU" sz="1200" kern="1200" dirty="0" smtClean="0">
                <a:solidFill>
                  <a:schemeClr val="tx1"/>
                </a:solidFill>
                <a:effectLst/>
                <a:latin typeface="Verdana"/>
                <a:ea typeface="+mn-ea"/>
                <a:cs typeface="+mn-cs"/>
              </a:rPr>
              <a:t> </a:t>
            </a:r>
          </a:p>
          <a:p>
            <a:r>
              <a:rPr lang="en-US" dirty="0" smtClean="0"/>
              <a:t>Move to next slide</a:t>
            </a:r>
            <a:endParaRPr lang="en-US" dirty="0"/>
          </a:p>
        </p:txBody>
      </p:sp>
      <p:sp>
        <p:nvSpPr>
          <p:cNvPr id="4" name="Slide Number Placeholder 3"/>
          <p:cNvSpPr>
            <a:spLocks noGrp="1"/>
          </p:cNvSpPr>
          <p:nvPr>
            <p:ph type="sldNum" sz="quarter" idx="10"/>
          </p:nvPr>
        </p:nvSpPr>
        <p:spPr/>
        <p:txBody>
          <a:bodyPr/>
          <a:lstStyle/>
          <a:p>
            <a:fld id="{9E1648C1-C44D-E24C-A364-8F4BA396E414}" type="slidenum">
              <a:rPr lang="en-US" smtClean="0"/>
              <a:pPr/>
              <a:t>26</a:t>
            </a:fld>
            <a:endParaRPr lang="en-US"/>
          </a:p>
        </p:txBody>
      </p:sp>
    </p:spTree>
    <p:extLst>
      <p:ext uri="{BB962C8B-B14F-4D97-AF65-F5344CB8AC3E}">
        <p14:creationId xmlns:p14="http://schemas.microsoft.com/office/powerpoint/2010/main" val="2466186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This slide is up whilst people are arriving and music</a:t>
            </a:r>
            <a:r>
              <a:rPr lang="en-US" altLang="en-US" baseline="0" dirty="0" smtClean="0"/>
              <a:t> is playing.</a:t>
            </a:r>
          </a:p>
          <a:p>
            <a:pPr eaLnBrk="1" hangingPunct="1">
              <a:spcBef>
                <a:spcPct val="0"/>
              </a:spcBef>
            </a:pPr>
            <a:endParaRPr lang="en-US" altLang="en-US" baseline="0" dirty="0" smtClean="0"/>
          </a:p>
          <a:p>
            <a:pPr eaLnBrk="1" hangingPunct="1">
              <a:spcBef>
                <a:spcPct val="0"/>
              </a:spcBef>
            </a:pPr>
            <a:r>
              <a:rPr lang="en-US" altLang="en-US" baseline="0" dirty="0" smtClean="0"/>
              <a:t>When you start welcome everyone and ask them to switch off their mobile phones or switch them to silent if they need to leave them on for any reason</a:t>
            </a:r>
          </a:p>
          <a:p>
            <a:pPr eaLnBrk="1" hangingPunct="1">
              <a:spcBef>
                <a:spcPct val="0"/>
              </a:spcBef>
            </a:pPr>
            <a:endParaRPr lang="en-US" altLang="en-US" baseline="0" dirty="0" smtClean="0"/>
          </a:p>
          <a:p>
            <a:pPr eaLnBrk="1" hangingPunct="1">
              <a:spcBef>
                <a:spcPct val="0"/>
              </a:spcBef>
            </a:pPr>
            <a:r>
              <a:rPr lang="en-US" altLang="en-US" baseline="0" dirty="0" smtClean="0"/>
              <a:t>Advise of any housekeeping issues like where the toilets are, </a:t>
            </a:r>
            <a:r>
              <a:rPr lang="en-US" altLang="en-US" baseline="0" dirty="0" err="1" smtClean="0"/>
              <a:t>etc</a:t>
            </a:r>
            <a:endParaRPr lang="en-US" altLang="en-US" baseline="0" dirty="0" smtClean="0"/>
          </a:p>
          <a:p>
            <a:pPr eaLnBrk="1" hangingPunct="1">
              <a:spcBef>
                <a:spcPct val="0"/>
              </a:spcBef>
            </a:pPr>
            <a:endParaRPr lang="en-US" altLang="en-US" baseline="0" dirty="0" smtClean="0"/>
          </a:p>
          <a:p>
            <a:pPr eaLnBrk="1" hangingPunct="1">
              <a:spcBef>
                <a:spcPct val="0"/>
              </a:spcBef>
            </a:pPr>
            <a:r>
              <a:rPr lang="en-US" altLang="en-US" baseline="0" dirty="0" smtClean="0"/>
              <a:t>Move to next slide immediately after this</a:t>
            </a:r>
            <a:endParaRPr lang="en-US" altLang="en-US" dirty="0" smtClean="0"/>
          </a:p>
        </p:txBody>
      </p:sp>
      <p:sp>
        <p:nvSpPr>
          <p:cNvPr id="199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C1085992-0B5A-40E7-8A1B-3CAD9CBA3EAC}" type="slidenum">
              <a:rPr lang="en-US" altLang="en-US"/>
              <a:pPr eaLnBrk="1" hangingPunct="1">
                <a:spcBef>
                  <a:spcPct val="0"/>
                </a:spcBef>
              </a:pPr>
              <a:t>27</a:t>
            </a:fld>
            <a:endParaRPr lang="en-US" altLang="en-US"/>
          </a:p>
        </p:txBody>
      </p:sp>
    </p:spTree>
    <p:extLst>
      <p:ext uri="{BB962C8B-B14F-4D97-AF65-F5344CB8AC3E}">
        <p14:creationId xmlns:p14="http://schemas.microsoft.com/office/powerpoint/2010/main" val="3196111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latin typeface="Verdana"/>
                <a:ea typeface="+mn-ea"/>
                <a:cs typeface="+mn-cs"/>
              </a:rPr>
              <a:t>SAY - When people first start this business their first question is how do I succeed with relive there are five fundamental actions that you need to do consistently everyday as part of the circle of success.</a:t>
            </a:r>
          </a:p>
          <a:p>
            <a:endParaRPr lang="en-AU" sz="1200" kern="1200" dirty="0" smtClean="0">
              <a:solidFill>
                <a:schemeClr val="tx1"/>
              </a:solidFill>
              <a:latin typeface="Verdana"/>
              <a:ea typeface="+mn-ea"/>
              <a:cs typeface="+mn-cs"/>
            </a:endParaRPr>
          </a:p>
          <a:p>
            <a:r>
              <a:rPr lang="en-AU" sz="1200" kern="1200" dirty="0" smtClean="0">
                <a:solidFill>
                  <a:schemeClr val="tx1"/>
                </a:solidFill>
                <a:latin typeface="Verdana"/>
                <a:ea typeface="+mn-ea"/>
                <a:cs typeface="+mn-cs"/>
              </a:rPr>
              <a:t>The five actions are:</a:t>
            </a:r>
          </a:p>
          <a:p>
            <a:r>
              <a:rPr lang="en-AU" sz="1200" kern="1200" dirty="0" smtClean="0">
                <a:solidFill>
                  <a:schemeClr val="tx1"/>
                </a:solidFill>
                <a:latin typeface="Verdana"/>
                <a:ea typeface="+mn-ea"/>
                <a:cs typeface="+mn-cs"/>
              </a:rPr>
              <a:t>1. Identifying</a:t>
            </a:r>
          </a:p>
          <a:p>
            <a:r>
              <a:rPr lang="en-AU" sz="1200" kern="1200" dirty="0" smtClean="0">
                <a:solidFill>
                  <a:schemeClr val="tx1"/>
                </a:solidFill>
                <a:latin typeface="Verdana"/>
                <a:ea typeface="+mn-ea"/>
                <a:cs typeface="+mn-cs"/>
              </a:rPr>
              <a:t>2. Connect</a:t>
            </a:r>
          </a:p>
          <a:p>
            <a:r>
              <a:rPr lang="en-AU" sz="1200" kern="1200" dirty="0" smtClean="0">
                <a:solidFill>
                  <a:schemeClr val="tx1"/>
                </a:solidFill>
                <a:latin typeface="Verdana"/>
                <a:ea typeface="+mn-ea"/>
                <a:cs typeface="+mn-cs"/>
              </a:rPr>
              <a:t>3. Share the story</a:t>
            </a:r>
          </a:p>
          <a:p>
            <a:r>
              <a:rPr lang="en-AU" sz="1200" kern="1200" dirty="0" smtClean="0">
                <a:solidFill>
                  <a:schemeClr val="tx1"/>
                </a:solidFill>
                <a:latin typeface="Verdana"/>
                <a:ea typeface="+mn-ea"/>
                <a:cs typeface="+mn-cs"/>
              </a:rPr>
              <a:t>4. Ask for a decision</a:t>
            </a:r>
          </a:p>
          <a:p>
            <a:r>
              <a:rPr lang="en-AU" sz="1200" kern="1200" dirty="0" smtClean="0">
                <a:solidFill>
                  <a:schemeClr val="tx1"/>
                </a:solidFill>
                <a:latin typeface="Verdana"/>
                <a:ea typeface="+mn-ea"/>
                <a:cs typeface="+mn-cs"/>
              </a:rPr>
              <a:t>5. Register and go</a:t>
            </a:r>
          </a:p>
          <a:p>
            <a:endParaRPr lang="en-AU" sz="1200" kern="1200" dirty="0" smtClean="0">
              <a:solidFill>
                <a:schemeClr val="tx1"/>
              </a:solidFill>
              <a:latin typeface="Verdana"/>
              <a:ea typeface="+mn-ea"/>
              <a:cs typeface="+mn-cs"/>
            </a:endParaRPr>
          </a:p>
          <a:p>
            <a:r>
              <a:rPr lang="en-AU" sz="1200" kern="1200" dirty="0" smtClean="0">
                <a:solidFill>
                  <a:schemeClr val="tx1"/>
                </a:solidFill>
                <a:latin typeface="Verdana"/>
                <a:ea typeface="+mn-ea"/>
                <a:cs typeface="+mn-cs"/>
              </a:rPr>
              <a:t>As new people come into your business you plug them into the </a:t>
            </a:r>
            <a:r>
              <a:rPr lang="en-AU" sz="1200" kern="1200" dirty="0" err="1" smtClean="0">
                <a:solidFill>
                  <a:schemeClr val="tx1"/>
                </a:solidFill>
                <a:latin typeface="Verdana"/>
                <a:ea typeface="+mn-ea"/>
                <a:cs typeface="+mn-cs"/>
              </a:rPr>
              <a:t>reliv</a:t>
            </a:r>
            <a:r>
              <a:rPr lang="en-AU" sz="1200" kern="1200" dirty="0" smtClean="0">
                <a:solidFill>
                  <a:schemeClr val="tx1"/>
                </a:solidFill>
                <a:latin typeface="Verdana"/>
                <a:ea typeface="+mn-ea"/>
                <a:cs typeface="+mn-cs"/>
              </a:rPr>
              <a:t> success system</a:t>
            </a:r>
          </a:p>
          <a:p>
            <a:endParaRPr lang="en-AU" sz="1200" kern="1200" dirty="0" smtClean="0">
              <a:solidFill>
                <a:schemeClr val="tx1"/>
              </a:solidFill>
              <a:latin typeface="Verdana"/>
              <a:ea typeface="+mn-ea"/>
              <a:cs typeface="+mn-cs"/>
            </a:endParaRPr>
          </a:p>
          <a:p>
            <a:r>
              <a:rPr lang="en-AU" sz="1200" kern="1200" dirty="0" smtClean="0">
                <a:solidFill>
                  <a:schemeClr val="tx1"/>
                </a:solidFill>
                <a:latin typeface="Verdana"/>
                <a:ea typeface="+mn-ea"/>
                <a:cs typeface="+mn-cs"/>
              </a:rPr>
              <a:t>It's all about fuelling your business with new people</a:t>
            </a:r>
          </a:p>
        </p:txBody>
      </p:sp>
      <p:sp>
        <p:nvSpPr>
          <p:cNvPr id="4" name="Slide Number Placeholder 3"/>
          <p:cNvSpPr>
            <a:spLocks noGrp="1"/>
          </p:cNvSpPr>
          <p:nvPr>
            <p:ph type="sldNum" sz="quarter" idx="10"/>
          </p:nvPr>
        </p:nvSpPr>
        <p:spPr/>
        <p:txBody>
          <a:bodyPr/>
          <a:lstStyle/>
          <a:p>
            <a:fld id="{9E1648C1-C44D-E24C-A364-8F4BA396E414}" type="slidenum">
              <a:rPr lang="en-US" smtClean="0"/>
              <a:pPr/>
              <a:t>3</a:t>
            </a:fld>
            <a:endParaRPr lang="en-US"/>
          </a:p>
        </p:txBody>
      </p:sp>
    </p:spTree>
    <p:extLst>
      <p:ext uri="{BB962C8B-B14F-4D97-AF65-F5344CB8AC3E}">
        <p14:creationId xmlns:p14="http://schemas.microsoft.com/office/powerpoint/2010/main" val="246618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latin typeface="Verdana"/>
                <a:ea typeface="+mn-ea"/>
                <a:cs typeface="+mn-cs"/>
              </a:rPr>
              <a:t>Relive provides excellent sales tools to assist you in building your business</a:t>
            </a:r>
          </a:p>
          <a:p>
            <a:endParaRPr lang="en-AU" sz="1200" kern="1200" dirty="0" smtClean="0">
              <a:solidFill>
                <a:schemeClr val="tx1"/>
              </a:solidFill>
              <a:latin typeface="Verdana"/>
              <a:ea typeface="+mn-ea"/>
              <a:cs typeface="+mn-cs"/>
            </a:endParaRPr>
          </a:p>
          <a:p>
            <a:r>
              <a:rPr lang="en-AU" sz="1200" kern="1200" dirty="0" smtClean="0">
                <a:solidFill>
                  <a:schemeClr val="tx1"/>
                </a:solidFill>
                <a:latin typeface="Verdana"/>
                <a:ea typeface="+mn-ea"/>
                <a:cs typeface="+mn-cs"/>
              </a:rPr>
              <a:t>Here are a number of them here they include product catalogues lifestyle magazine corporate videos opportunity booklet opportunity presentation RAP training website and of course one of the most useful is the </a:t>
            </a:r>
            <a:r>
              <a:rPr lang="en-AU" sz="1200" kern="1200" dirty="0" err="1" smtClean="0">
                <a:solidFill>
                  <a:schemeClr val="tx1"/>
                </a:solidFill>
                <a:latin typeface="Verdana"/>
                <a:ea typeface="+mn-ea"/>
                <a:cs typeface="+mn-cs"/>
              </a:rPr>
              <a:t>reliv</a:t>
            </a:r>
            <a:r>
              <a:rPr lang="en-AU" sz="1200" kern="1200" dirty="0" smtClean="0">
                <a:solidFill>
                  <a:schemeClr val="tx1"/>
                </a:solidFill>
                <a:latin typeface="Verdana"/>
                <a:ea typeface="+mn-ea"/>
                <a:cs typeface="+mn-cs"/>
              </a:rPr>
              <a:t> Asia-Pacific mobile app</a:t>
            </a:r>
          </a:p>
          <a:p>
            <a:endParaRPr lang="en-AU" sz="1200" kern="1200" dirty="0" smtClean="0">
              <a:solidFill>
                <a:schemeClr val="tx1"/>
              </a:solidFill>
              <a:latin typeface="Verdana"/>
              <a:ea typeface="+mn-ea"/>
              <a:cs typeface="+mn-cs"/>
            </a:endParaRPr>
          </a:p>
          <a:p>
            <a:r>
              <a:rPr lang="en-AU" dirty="0" smtClean="0"/>
              <a:t>Make yourself familiar with all of these tools and used them in building your business and remember the relive mobile app has all the tools you require in the palm of your hand a matter where you are</a:t>
            </a:r>
            <a:endParaRPr lang="en-US" dirty="0"/>
          </a:p>
        </p:txBody>
      </p:sp>
      <p:sp>
        <p:nvSpPr>
          <p:cNvPr id="4" name="Slide Number Placeholder 3"/>
          <p:cNvSpPr>
            <a:spLocks noGrp="1"/>
          </p:cNvSpPr>
          <p:nvPr>
            <p:ph type="sldNum" sz="quarter" idx="10"/>
          </p:nvPr>
        </p:nvSpPr>
        <p:spPr/>
        <p:txBody>
          <a:bodyPr/>
          <a:lstStyle/>
          <a:p>
            <a:fld id="{A599D985-38B1-4DD7-B173-4F2355855F46}"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4154093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latin typeface="Verdana"/>
                <a:ea typeface="+mn-ea"/>
                <a:cs typeface="+mn-cs"/>
              </a:rPr>
              <a:t>In two days training session we are going to look at the first two parts of the circle of success identify and connect and the key is action now!</a:t>
            </a:r>
          </a:p>
          <a:p>
            <a:endParaRPr lang="en-AU" dirty="0"/>
          </a:p>
        </p:txBody>
      </p:sp>
      <p:sp>
        <p:nvSpPr>
          <p:cNvPr id="4" name="Slide Number Placeholder 3"/>
          <p:cNvSpPr>
            <a:spLocks noGrp="1"/>
          </p:cNvSpPr>
          <p:nvPr>
            <p:ph type="sldNum" sz="quarter" idx="10"/>
          </p:nvPr>
        </p:nvSpPr>
        <p:spPr/>
        <p:txBody>
          <a:bodyPr/>
          <a:lstStyle/>
          <a:p>
            <a:fld id="{9E1648C1-C44D-E24C-A364-8F4BA396E414}" type="slidenum">
              <a:rPr lang="en-US" smtClean="0"/>
              <a:pPr/>
              <a:t>5</a:t>
            </a:fld>
            <a:endParaRPr lang="en-US"/>
          </a:p>
        </p:txBody>
      </p:sp>
    </p:spTree>
    <p:extLst>
      <p:ext uri="{BB962C8B-B14F-4D97-AF65-F5344CB8AC3E}">
        <p14:creationId xmlns:p14="http://schemas.microsoft.com/office/powerpoint/2010/main" val="2518337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We will go through identify and connect today and the rest in following success training modules</a:t>
            </a:r>
            <a:endParaRPr lang="en-AU" dirty="0"/>
          </a:p>
        </p:txBody>
      </p:sp>
      <p:sp>
        <p:nvSpPr>
          <p:cNvPr id="4" name="Slide Number Placeholder 3"/>
          <p:cNvSpPr>
            <a:spLocks noGrp="1"/>
          </p:cNvSpPr>
          <p:nvPr>
            <p:ph type="sldNum" sz="quarter" idx="10"/>
          </p:nvPr>
        </p:nvSpPr>
        <p:spPr/>
        <p:txBody>
          <a:bodyPr/>
          <a:lstStyle/>
          <a:p>
            <a:fld id="{9E1648C1-C44D-E24C-A364-8F4BA396E414}" type="slidenum">
              <a:rPr lang="en-US" smtClean="0"/>
              <a:pPr/>
              <a:t>6</a:t>
            </a:fld>
            <a:endParaRPr lang="en-US"/>
          </a:p>
        </p:txBody>
      </p:sp>
    </p:spTree>
    <p:extLst>
      <p:ext uri="{BB962C8B-B14F-4D97-AF65-F5344CB8AC3E}">
        <p14:creationId xmlns:p14="http://schemas.microsoft.com/office/powerpoint/2010/main" val="2719841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lvl="0"/>
            <a:r>
              <a:rPr lang="en-US" sz="1200" i="0" kern="1200" dirty="0" smtClean="0">
                <a:solidFill>
                  <a:schemeClr val="tx1"/>
                </a:solidFill>
                <a:effectLst/>
                <a:latin typeface="Verdana"/>
                <a:ea typeface="+mn-ea"/>
                <a:cs typeface="+mn-cs"/>
              </a:rPr>
              <a:t>“All business growth begins with a lengthy list of people to contact. Who should be on your list? Pretty much every single person you know if you want to be successful!”</a:t>
            </a:r>
            <a:endParaRPr lang="en-AU" sz="1200" i="0" kern="1200" dirty="0" smtClean="0">
              <a:solidFill>
                <a:schemeClr val="tx1"/>
              </a:solidFill>
              <a:effectLst/>
              <a:latin typeface="Verdana"/>
              <a:ea typeface="+mn-ea"/>
              <a:cs typeface="+mn-cs"/>
            </a:endParaRPr>
          </a:p>
          <a:p>
            <a:r>
              <a:rPr lang="en-US" sz="1200" i="0" kern="1200" dirty="0" smtClean="0">
                <a:solidFill>
                  <a:schemeClr val="tx1"/>
                </a:solidFill>
                <a:effectLst/>
                <a:latin typeface="Verdana"/>
                <a:ea typeface="+mn-ea"/>
                <a:cs typeface="+mn-cs"/>
              </a:rPr>
              <a:t> </a:t>
            </a:r>
            <a:endParaRPr lang="en-AU" sz="1200" i="0" kern="1200" dirty="0" smtClean="0">
              <a:solidFill>
                <a:schemeClr val="tx1"/>
              </a:solidFill>
              <a:effectLst/>
              <a:latin typeface="Verdana"/>
              <a:ea typeface="+mn-ea"/>
              <a:cs typeface="+mn-cs"/>
            </a:endParaRPr>
          </a:p>
          <a:p>
            <a:pPr lvl="0"/>
            <a:r>
              <a:rPr lang="en-US" sz="1200" i="0" kern="1200" dirty="0" smtClean="0">
                <a:solidFill>
                  <a:schemeClr val="tx1"/>
                </a:solidFill>
                <a:effectLst/>
                <a:latin typeface="Verdana"/>
                <a:ea typeface="+mn-ea"/>
                <a:cs typeface="+mn-cs"/>
              </a:rPr>
              <a:t>“The list starts, of course, with your hot market – people you know. </a:t>
            </a:r>
            <a:r>
              <a:rPr lang="en-AU" sz="1200" kern="1200" dirty="0" smtClean="0">
                <a:solidFill>
                  <a:schemeClr val="tx1"/>
                </a:solidFill>
                <a:latin typeface="Verdana"/>
                <a:ea typeface="+mn-ea"/>
                <a:cs typeface="+mn-cs"/>
              </a:rPr>
              <a:t>Think of people who could be a centre of influence. These are people who know lots of other people, it may be true their job or community or church or whatever but these people are normally very social and have very large networks these are really good people to have onside and if they see the opportunity they think board but even if they don't is you can have them as a preferred customer and get many referrals from them</a:t>
            </a:r>
            <a:endParaRPr lang="en-US" sz="1200" i="0" kern="1200" dirty="0" smtClean="0">
              <a:solidFill>
                <a:schemeClr val="tx1"/>
              </a:solidFill>
              <a:effectLst/>
              <a:latin typeface="Verdana"/>
              <a:ea typeface="+mn-ea"/>
              <a:cs typeface="+mn-cs"/>
            </a:endParaRPr>
          </a:p>
          <a:p>
            <a:pPr lvl="0"/>
            <a:endParaRPr lang="en-US" sz="1200" i="0" kern="1200" dirty="0" smtClean="0">
              <a:solidFill>
                <a:schemeClr val="tx1"/>
              </a:solidFill>
              <a:effectLst/>
              <a:latin typeface="Verdana"/>
              <a:ea typeface="+mn-ea"/>
              <a:cs typeface="+mn-cs"/>
            </a:endParaRPr>
          </a:p>
          <a:p>
            <a:pPr lvl="0"/>
            <a:r>
              <a:rPr lang="en-US" sz="1200" i="0" kern="1200" dirty="0" smtClean="0">
                <a:solidFill>
                  <a:schemeClr val="tx1"/>
                </a:solidFill>
                <a:effectLst/>
                <a:latin typeface="Verdana"/>
                <a:ea typeface="+mn-ea"/>
                <a:cs typeface="+mn-cs"/>
              </a:rPr>
              <a:t>Then there’s your warm market – referrals, friends of friends, people you meet when you’re out and about. </a:t>
            </a:r>
            <a:r>
              <a:rPr lang="en-AU" sz="1200" i="0" kern="1200" dirty="0" smtClean="0">
                <a:solidFill>
                  <a:schemeClr val="tx1"/>
                </a:solidFill>
                <a:effectLst/>
                <a:latin typeface="Verdana"/>
                <a:ea typeface="+mn-ea"/>
                <a:cs typeface="+mn-cs"/>
              </a:rPr>
              <a:t>The significance of your warm market is that you have some level of credibility with these people because they know you through an associate or a business situation or a community group or whatever. The key factor here is that's that firsts barrier does not exist because of that third party connection</a:t>
            </a:r>
            <a:endParaRPr lang="en-US" sz="1200" i="0" kern="1200" dirty="0" smtClean="0">
              <a:solidFill>
                <a:schemeClr val="tx1"/>
              </a:solidFill>
              <a:effectLst/>
              <a:latin typeface="Verdana"/>
              <a:ea typeface="+mn-ea"/>
              <a:cs typeface="+mn-cs"/>
            </a:endParaRPr>
          </a:p>
          <a:p>
            <a:pPr lvl="0"/>
            <a:endParaRPr lang="en-US" sz="1200" i="0" kern="1200" dirty="0" smtClean="0">
              <a:solidFill>
                <a:schemeClr val="tx1"/>
              </a:solidFill>
              <a:effectLst/>
              <a:latin typeface="Verdana"/>
              <a:ea typeface="+mn-ea"/>
              <a:cs typeface="+mn-cs"/>
            </a:endParaRPr>
          </a:p>
          <a:p>
            <a:pPr lvl="0"/>
            <a:r>
              <a:rPr lang="en-US" sz="1200" i="0" kern="1200" dirty="0" smtClean="0">
                <a:solidFill>
                  <a:schemeClr val="tx1"/>
                </a:solidFill>
                <a:effectLst/>
                <a:latin typeface="Verdana"/>
                <a:ea typeface="+mn-ea"/>
                <a:cs typeface="+mn-cs"/>
              </a:rPr>
              <a:t>And finally your cold market – people you’d </a:t>
            </a:r>
            <a:r>
              <a:rPr lang="en-US" sz="1200" b="1" i="0" kern="1200" dirty="0" smtClean="0">
                <a:solidFill>
                  <a:schemeClr val="tx1"/>
                </a:solidFill>
                <a:effectLst/>
                <a:latin typeface="Verdana"/>
                <a:ea typeface="+mn-ea"/>
                <a:cs typeface="+mn-cs"/>
              </a:rPr>
              <a:t>like</a:t>
            </a:r>
            <a:r>
              <a:rPr lang="en-US" sz="1200" i="0" kern="1200" dirty="0" smtClean="0">
                <a:solidFill>
                  <a:schemeClr val="tx1"/>
                </a:solidFill>
                <a:effectLst/>
                <a:latin typeface="Verdana"/>
                <a:ea typeface="+mn-ea"/>
                <a:cs typeface="+mn-cs"/>
              </a:rPr>
              <a:t> to know. You might meet these people through advertising, markets, etc.” </a:t>
            </a:r>
            <a:r>
              <a:rPr lang="en-AU" sz="1200" kern="1200" dirty="0" smtClean="0">
                <a:solidFill>
                  <a:schemeClr val="tx1"/>
                </a:solidFill>
                <a:latin typeface="Verdana"/>
                <a:ea typeface="+mn-ea"/>
                <a:cs typeface="+mn-cs"/>
              </a:rPr>
              <a:t>Cold market obviously people that you don't not is the hardest market to penetrate. It is important to work both your hot market in your warm market as hard as you can and as extensively as you can before you start on your cold market. If you master the art of referrals you can continue to have a warm market to work with for a significant length of time and potentially forever</a:t>
            </a:r>
            <a:endParaRPr lang="en-AU" sz="1200" i="0" kern="1200" dirty="0" smtClean="0">
              <a:solidFill>
                <a:schemeClr val="tx1"/>
              </a:solidFill>
              <a:effectLst/>
              <a:latin typeface="Verdana"/>
              <a:ea typeface="+mn-ea"/>
              <a:cs typeface="+mn-cs"/>
            </a:endParaRPr>
          </a:p>
          <a:p>
            <a:r>
              <a:rPr lang="en-US" sz="1200" i="0" kern="1200" dirty="0" smtClean="0">
                <a:solidFill>
                  <a:schemeClr val="tx1"/>
                </a:solidFill>
                <a:effectLst/>
                <a:latin typeface="Verdana"/>
                <a:ea typeface="+mn-ea"/>
                <a:cs typeface="+mn-cs"/>
              </a:rPr>
              <a:t> </a:t>
            </a:r>
            <a:endParaRPr lang="en-AU" sz="1200" i="0" kern="1200" dirty="0" smtClean="0">
              <a:solidFill>
                <a:schemeClr val="tx1"/>
              </a:solidFill>
              <a:effectLst/>
              <a:latin typeface="Verdana"/>
              <a:ea typeface="+mn-ea"/>
              <a:cs typeface="+mn-cs"/>
            </a:endParaRPr>
          </a:p>
          <a:p>
            <a:pPr lvl="0"/>
            <a:r>
              <a:rPr lang="en-US" sz="1200" i="0" kern="1200" dirty="0" smtClean="0">
                <a:solidFill>
                  <a:schemeClr val="tx1"/>
                </a:solidFill>
                <a:effectLst/>
                <a:latin typeface="Verdana"/>
                <a:ea typeface="+mn-ea"/>
                <a:cs typeface="+mn-cs"/>
              </a:rPr>
              <a:t>“The critical point here is not to pre-judge. We all have a tendency to think: ‘Oh, they’re too successful, beautiful, busy, </a:t>
            </a:r>
            <a:r>
              <a:rPr lang="en-US" sz="1200" b="1" i="1" kern="1200" dirty="0" smtClean="0">
                <a:solidFill>
                  <a:schemeClr val="tx1"/>
                </a:solidFill>
                <a:effectLst/>
                <a:latin typeface="Verdana"/>
                <a:ea typeface="+mn-ea"/>
                <a:cs typeface="+mn-cs"/>
              </a:rPr>
              <a:t>fill in the blank</a:t>
            </a:r>
            <a:r>
              <a:rPr lang="en-US" sz="1200" i="0" kern="1200" dirty="0" smtClean="0">
                <a:solidFill>
                  <a:schemeClr val="tx1"/>
                </a:solidFill>
                <a:effectLst/>
                <a:latin typeface="Verdana"/>
                <a:ea typeface="+mn-ea"/>
                <a:cs typeface="+mn-cs"/>
              </a:rPr>
              <a:t>, to want to do this.’ You must allow people the common courtesy of deciding for themselves if </a:t>
            </a:r>
            <a:r>
              <a:rPr lang="en-US" sz="1200" i="0" kern="1200" dirty="0" err="1" smtClean="0">
                <a:solidFill>
                  <a:schemeClr val="tx1"/>
                </a:solidFill>
                <a:effectLst/>
                <a:latin typeface="Verdana"/>
                <a:ea typeface="+mn-ea"/>
                <a:cs typeface="+mn-cs"/>
              </a:rPr>
              <a:t>Relìv</a:t>
            </a:r>
            <a:r>
              <a:rPr lang="en-US" sz="1200" i="0" kern="1200" dirty="0" smtClean="0">
                <a:solidFill>
                  <a:schemeClr val="tx1"/>
                </a:solidFill>
                <a:effectLst/>
                <a:latin typeface="Verdana"/>
                <a:ea typeface="+mn-ea"/>
                <a:cs typeface="+mn-cs"/>
              </a:rPr>
              <a:t> might be something they’re interested in pursuing.” [You may wish to give a personal example here.]</a:t>
            </a:r>
            <a:endParaRPr lang="en-AU" sz="1200" i="0" kern="1200" dirty="0" smtClean="0">
              <a:solidFill>
                <a:schemeClr val="tx1"/>
              </a:solidFill>
              <a:effectLst/>
              <a:latin typeface="Verdana"/>
              <a:ea typeface="+mn-ea"/>
              <a:cs typeface="+mn-cs"/>
            </a:endParaRPr>
          </a:p>
          <a:p>
            <a:r>
              <a:rPr lang="en-US" sz="1200" i="0" kern="1200" dirty="0" smtClean="0">
                <a:solidFill>
                  <a:schemeClr val="tx1"/>
                </a:solidFill>
                <a:effectLst/>
                <a:latin typeface="Verdana"/>
                <a:ea typeface="+mn-ea"/>
                <a:cs typeface="+mn-cs"/>
              </a:rPr>
              <a:t> </a:t>
            </a:r>
            <a:endParaRPr lang="en-AU" sz="1200" i="0" kern="1200" dirty="0" smtClean="0">
              <a:solidFill>
                <a:schemeClr val="tx1"/>
              </a:solidFill>
              <a:effectLst/>
              <a:latin typeface="Verdana"/>
              <a:ea typeface="+mn-ea"/>
              <a:cs typeface="+mn-cs"/>
            </a:endParaRPr>
          </a:p>
          <a:p>
            <a:pPr lvl="0"/>
            <a:r>
              <a:rPr lang="en-US" sz="1200" i="0" kern="1200" dirty="0" smtClean="0">
                <a:solidFill>
                  <a:schemeClr val="tx1"/>
                </a:solidFill>
                <a:effectLst/>
                <a:latin typeface="Verdana"/>
                <a:ea typeface="+mn-ea"/>
                <a:cs typeface="+mn-cs"/>
              </a:rPr>
              <a:t>“Your contact list becomes a living, changing document that you will use forever and it starts the</a:t>
            </a:r>
            <a:r>
              <a:rPr lang="en-US" sz="1200" i="0" kern="1200" baseline="0" dirty="0" smtClean="0">
                <a:solidFill>
                  <a:schemeClr val="tx1"/>
                </a:solidFill>
                <a:effectLst/>
                <a:latin typeface="Verdana"/>
                <a:ea typeface="+mn-ea"/>
                <a:cs typeface="+mn-cs"/>
              </a:rPr>
              <a:t> moment you sign up</a:t>
            </a:r>
            <a:r>
              <a:rPr lang="en-US" sz="1200" i="0" kern="1200" dirty="0" smtClean="0">
                <a:solidFill>
                  <a:schemeClr val="tx1"/>
                </a:solidFill>
                <a:effectLst/>
                <a:latin typeface="Verdana"/>
                <a:ea typeface="+mn-ea"/>
                <a:cs typeface="+mn-cs"/>
              </a:rPr>
              <a:t>”</a:t>
            </a:r>
            <a:endParaRPr lang="en-AU" sz="1200" i="0" kern="1200" dirty="0" smtClean="0">
              <a:solidFill>
                <a:schemeClr val="tx1"/>
              </a:solidFill>
              <a:effectLst/>
              <a:latin typeface="Verdana"/>
              <a:ea typeface="+mn-ea"/>
              <a:cs typeface="+mn-cs"/>
            </a:endParaRPr>
          </a:p>
          <a:p>
            <a:endParaRPr lang="en-AU" dirty="0"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D0D3D97-181F-4FE2-BF22-9DC099C6D784}" type="slidenum">
              <a:rPr lang="en-AU" smtClean="0">
                <a:solidFill>
                  <a:prstClr val="black"/>
                </a:solidFill>
              </a:rPr>
              <a:pPr>
                <a:defRPr/>
              </a:pPr>
              <a:t>7</a:t>
            </a:fld>
            <a:endParaRPr lang="en-AU" dirty="0" smtClean="0">
              <a:solidFill>
                <a:prstClr val="black"/>
              </a:solidFill>
            </a:endParaRPr>
          </a:p>
        </p:txBody>
      </p:sp>
    </p:spTree>
    <p:extLst>
      <p:ext uri="{BB962C8B-B14F-4D97-AF65-F5344CB8AC3E}">
        <p14:creationId xmlns:p14="http://schemas.microsoft.com/office/powerpoint/2010/main" val="1227339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Verdana"/>
                <a:ea typeface="+mn-ea"/>
                <a:cs typeface="+mn-cs"/>
              </a:rPr>
              <a:t> </a:t>
            </a:r>
            <a:endParaRPr lang="en-AU" sz="1200" kern="1200" dirty="0" smtClean="0">
              <a:solidFill>
                <a:schemeClr val="tx1"/>
              </a:solidFill>
              <a:effectLst/>
              <a:latin typeface="Verdana"/>
              <a:ea typeface="+mn-ea"/>
              <a:cs typeface="+mn-cs"/>
            </a:endParaRPr>
          </a:p>
          <a:p>
            <a:r>
              <a:rPr lang="en-AU" sz="1200" kern="1200" dirty="0" smtClean="0">
                <a:solidFill>
                  <a:schemeClr val="tx1"/>
                </a:solidFill>
                <a:latin typeface="Verdana"/>
                <a:ea typeface="+mn-ea"/>
                <a:cs typeface="+mn-cs"/>
              </a:rPr>
              <a:t>So it's time to make your list this should be a minimum of 20 people to begin with. You should also create a possibilities list it up to 200 names on it of every single person you can think of that you come into contact with on a daily basis and add to this list consistently every day as you meet new people.</a:t>
            </a:r>
          </a:p>
          <a:p>
            <a:endParaRPr lang="en-AU" sz="1200" kern="1200" dirty="0" smtClean="0">
              <a:solidFill>
                <a:schemeClr val="tx1"/>
              </a:solidFill>
              <a:latin typeface="Verdana"/>
              <a:ea typeface="+mn-ea"/>
              <a:cs typeface="+mn-cs"/>
            </a:endParaRPr>
          </a:p>
          <a:p>
            <a:r>
              <a:rPr lang="en-AU" sz="1200" kern="1200" dirty="0" smtClean="0">
                <a:solidFill>
                  <a:schemeClr val="tx1"/>
                </a:solidFill>
                <a:latin typeface="Verdana"/>
                <a:ea typeface="+mn-ea"/>
                <a:cs typeface="+mn-cs"/>
              </a:rPr>
              <a:t>Depending on your sponsor and the way they do the business some people like to break it down into prospects interested in product or opportunity. Therefore, the first question is who you want to talk to about </a:t>
            </a:r>
            <a:r>
              <a:rPr lang="en-AU" sz="1200" kern="1200" dirty="0" err="1" smtClean="0">
                <a:solidFill>
                  <a:schemeClr val="tx1"/>
                </a:solidFill>
                <a:latin typeface="Verdana"/>
                <a:ea typeface="+mn-ea"/>
                <a:cs typeface="+mn-cs"/>
              </a:rPr>
              <a:t>reliv</a:t>
            </a:r>
            <a:r>
              <a:rPr lang="en-AU" sz="1200" kern="1200" dirty="0" smtClean="0">
                <a:solidFill>
                  <a:schemeClr val="tx1"/>
                </a:solidFill>
                <a:latin typeface="Verdana"/>
                <a:ea typeface="+mn-ea"/>
                <a:cs typeface="+mn-cs"/>
              </a:rPr>
              <a:t>. Who are the people who are interested in the opportunity and people who are interested in the products. Introduce both sides of the business - product and opportunity to people don't prejudge As we have already spoken about.</a:t>
            </a:r>
          </a:p>
          <a:p>
            <a:endParaRPr lang="en-AU" sz="1200" kern="1200" dirty="0" smtClean="0">
              <a:solidFill>
                <a:schemeClr val="tx1"/>
              </a:solidFill>
              <a:latin typeface="Verdana"/>
              <a:ea typeface="+mn-ea"/>
              <a:cs typeface="+mn-cs"/>
            </a:endParaRPr>
          </a:p>
          <a:p>
            <a:r>
              <a:rPr lang="en-AU" sz="1200" kern="1200" dirty="0" smtClean="0">
                <a:solidFill>
                  <a:schemeClr val="tx1"/>
                </a:solidFill>
                <a:latin typeface="Verdana"/>
                <a:ea typeface="+mn-ea"/>
                <a:cs typeface="+mn-cs"/>
              </a:rPr>
              <a:t>Make a list of names and right next to each name why you wrote their name on the list because this is very important to you as you take the next step of connection because you're going to tell them this is why I thought of you.</a:t>
            </a:r>
          </a:p>
          <a:p>
            <a:endParaRPr lang="en-AU" sz="1200" kern="1200" dirty="0" smtClean="0">
              <a:solidFill>
                <a:schemeClr val="tx1"/>
              </a:solidFill>
              <a:latin typeface="Verdana"/>
              <a:ea typeface="+mn-ea"/>
              <a:cs typeface="+mn-cs"/>
            </a:endParaRPr>
          </a:p>
          <a:p>
            <a:r>
              <a:rPr lang="en-AU" sz="1200" kern="1200" dirty="0" smtClean="0">
                <a:solidFill>
                  <a:schemeClr val="tx1"/>
                </a:solidFill>
                <a:latin typeface="Verdana"/>
                <a:ea typeface="+mn-ea"/>
                <a:cs typeface="+mn-cs"/>
              </a:rPr>
              <a:t>As you are building that list of people identify who are the first five people you want to talk to because those five are the first ones you're going to introduce to </a:t>
            </a:r>
            <a:r>
              <a:rPr lang="en-AU" sz="1200" kern="1200" dirty="0" err="1" smtClean="0">
                <a:solidFill>
                  <a:schemeClr val="tx1"/>
                </a:solidFill>
                <a:latin typeface="Verdana"/>
                <a:ea typeface="+mn-ea"/>
                <a:cs typeface="+mn-cs"/>
              </a:rPr>
              <a:t>reliv</a:t>
            </a:r>
            <a:r>
              <a:rPr lang="en-AU" sz="1200" kern="1200" dirty="0" smtClean="0">
                <a:solidFill>
                  <a:schemeClr val="tx1"/>
                </a:solidFill>
                <a:latin typeface="Verdana"/>
                <a:ea typeface="+mn-ea"/>
                <a:cs typeface="+mn-cs"/>
              </a:rPr>
              <a:t>. Create a living list so that as you are out and about each day meeting people and doing things you just continually add people to that list and let people know about </a:t>
            </a:r>
            <a:r>
              <a:rPr lang="en-AU" sz="1200" kern="1200" dirty="0" err="1" smtClean="0">
                <a:solidFill>
                  <a:schemeClr val="tx1"/>
                </a:solidFill>
                <a:latin typeface="Verdana"/>
                <a:ea typeface="+mn-ea"/>
                <a:cs typeface="+mn-cs"/>
              </a:rPr>
              <a:t>reliv</a:t>
            </a:r>
            <a:r>
              <a:rPr lang="en-AU" sz="1200" kern="1200" dirty="0" smtClean="0">
                <a:solidFill>
                  <a:schemeClr val="tx1"/>
                </a:solidFill>
                <a:latin typeface="Verdana"/>
                <a:ea typeface="+mn-ea"/>
                <a:cs typeface="+mn-cs"/>
              </a:rPr>
              <a:t>.</a:t>
            </a:r>
          </a:p>
          <a:p>
            <a:endParaRPr lang="en-AU" sz="1200" kern="1200" dirty="0" smtClean="0">
              <a:solidFill>
                <a:schemeClr val="tx1"/>
              </a:solidFill>
              <a:latin typeface="Verdana"/>
              <a:ea typeface="+mn-ea"/>
              <a:cs typeface="+mn-cs"/>
            </a:endParaRPr>
          </a:p>
          <a:p>
            <a:r>
              <a:rPr lang="en-AU" dirty="0" smtClean="0"/>
              <a:t>As you sit with your sponsor and build your list important to know who are those five people you going to speak to today and your sponsor should do talking and start the calls for you this is so that they teach you what to do and it duplicates the action as you learn then you can do the same thing as you sponsor new distributors into your business.</a:t>
            </a:r>
          </a:p>
          <a:p>
            <a:endParaRPr lang="en-AU" dirty="0"/>
          </a:p>
        </p:txBody>
      </p:sp>
      <p:sp>
        <p:nvSpPr>
          <p:cNvPr id="4" name="Slide Number Placeholder 3"/>
          <p:cNvSpPr>
            <a:spLocks noGrp="1"/>
          </p:cNvSpPr>
          <p:nvPr>
            <p:ph type="sldNum" sz="quarter" idx="10"/>
          </p:nvPr>
        </p:nvSpPr>
        <p:spPr/>
        <p:txBody>
          <a:bodyPr/>
          <a:lstStyle/>
          <a:p>
            <a:fld id="{9E1648C1-C44D-E24C-A364-8F4BA396E414}" type="slidenum">
              <a:rPr lang="en-US" smtClean="0"/>
              <a:pPr/>
              <a:t>8</a:t>
            </a:fld>
            <a:endParaRPr lang="en-US"/>
          </a:p>
        </p:txBody>
      </p:sp>
    </p:spTree>
    <p:extLst>
      <p:ext uri="{BB962C8B-B14F-4D97-AF65-F5344CB8AC3E}">
        <p14:creationId xmlns:p14="http://schemas.microsoft.com/office/powerpoint/2010/main" val="3230509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Verdana"/>
                <a:ea typeface="+mn-ea"/>
                <a:cs typeface="+mn-cs"/>
              </a:rPr>
              <a:t>ACTIVITY:</a:t>
            </a:r>
            <a:r>
              <a:rPr lang="en-US" sz="1200" kern="1200" dirty="0" smtClean="0">
                <a:solidFill>
                  <a:schemeClr val="tx1"/>
                </a:solidFill>
                <a:effectLst/>
                <a:latin typeface="Verdana"/>
                <a:ea typeface="+mn-ea"/>
                <a:cs typeface="+mn-cs"/>
              </a:rPr>
              <a:t> Give participants 3 minutes to write down as many contact names as possible from as many different areas of their life as possible. (You might reward the person who lists the most with a Business Tool.)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Verdana"/>
                <a:ea typeface="+mn-ea"/>
                <a:cs typeface="+mn-cs"/>
              </a:rPr>
              <a:t>Ask for volunteers to share 3 areas of their life to which the names belong. (For example: friends, family, work, softball league, church, etc.) Once a volunteer says the category, it can’t be repeated. Chart responses on flipchart/ whiteboard. Your goal is to get lots of different categories on the board to open their eyes – you want to make the point that they </a:t>
            </a:r>
            <a:r>
              <a:rPr lang="en-US" sz="1200" i="1" kern="1200" dirty="0" smtClean="0">
                <a:solidFill>
                  <a:schemeClr val="tx1"/>
                </a:solidFill>
                <a:effectLst/>
                <a:latin typeface="Verdana"/>
                <a:ea typeface="+mn-ea"/>
                <a:cs typeface="+mn-cs"/>
              </a:rPr>
              <a:t>do</a:t>
            </a:r>
            <a:r>
              <a:rPr lang="en-US" sz="1200" kern="1200" dirty="0" smtClean="0">
                <a:solidFill>
                  <a:schemeClr val="tx1"/>
                </a:solidFill>
                <a:effectLst/>
                <a:latin typeface="Verdana"/>
                <a:ea typeface="+mn-ea"/>
                <a:cs typeface="+mn-cs"/>
              </a:rPr>
              <a:t> know a lot of people!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Verdana"/>
                <a:ea typeface="+mn-ea"/>
                <a:cs typeface="+mn-cs"/>
              </a:rPr>
              <a:t>As I said before you create a possibilities list 200 people because this means that you never run out of prospects you simply select another person from possibilities list each time I prospect drops off your active list you need to look at all the different places where you can come into contact with people and remember it is anytime anywhere in any activity at any time of day.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Verdana"/>
              <a:ea typeface="+mn-ea"/>
              <a:cs typeface="+mn-cs"/>
            </a:endParaRPr>
          </a:p>
          <a:p>
            <a:endParaRPr lang="en-AU" dirty="0"/>
          </a:p>
        </p:txBody>
      </p:sp>
      <p:sp>
        <p:nvSpPr>
          <p:cNvPr id="4" name="Slide Number Placeholder 3"/>
          <p:cNvSpPr>
            <a:spLocks noGrp="1"/>
          </p:cNvSpPr>
          <p:nvPr>
            <p:ph type="sldNum" sz="quarter" idx="10"/>
          </p:nvPr>
        </p:nvSpPr>
        <p:spPr/>
        <p:txBody>
          <a:bodyPr/>
          <a:lstStyle/>
          <a:p>
            <a:fld id="{9E1648C1-C44D-E24C-A364-8F4BA396E414}" type="slidenum">
              <a:rPr lang="en-US" smtClean="0"/>
              <a:pPr/>
              <a:t>9</a:t>
            </a:fld>
            <a:endParaRPr lang="en-US"/>
          </a:p>
        </p:txBody>
      </p:sp>
    </p:spTree>
    <p:extLst>
      <p:ext uri="{BB962C8B-B14F-4D97-AF65-F5344CB8AC3E}">
        <p14:creationId xmlns:p14="http://schemas.microsoft.com/office/powerpoint/2010/main" val="2738948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319" y="2840568"/>
            <a:ext cx="1381895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638" y="5181600"/>
            <a:ext cx="11380312" cy="2336800"/>
          </a:xfrm>
        </p:spPr>
        <p:txBody>
          <a:bodyPr/>
          <a:lstStyle>
            <a:lvl1pPr marL="0" indent="0" algn="ctr">
              <a:buNone/>
              <a:defRPr>
                <a:solidFill>
                  <a:schemeClr val="tx1">
                    <a:tint val="75000"/>
                  </a:schemeClr>
                </a:solidFill>
              </a:defRPr>
            </a:lvl1pPr>
            <a:lvl2pPr marL="725759" indent="0" algn="ctr">
              <a:buNone/>
              <a:defRPr>
                <a:solidFill>
                  <a:schemeClr val="tx1">
                    <a:tint val="75000"/>
                  </a:schemeClr>
                </a:solidFill>
              </a:defRPr>
            </a:lvl2pPr>
            <a:lvl3pPr marL="1451519" indent="0" algn="ctr">
              <a:buNone/>
              <a:defRPr>
                <a:solidFill>
                  <a:schemeClr val="tx1">
                    <a:tint val="75000"/>
                  </a:schemeClr>
                </a:solidFill>
              </a:defRPr>
            </a:lvl3pPr>
            <a:lvl4pPr marL="2177278" indent="0" algn="ctr">
              <a:buNone/>
              <a:defRPr>
                <a:solidFill>
                  <a:schemeClr val="tx1">
                    <a:tint val="75000"/>
                  </a:schemeClr>
                </a:solidFill>
              </a:defRPr>
            </a:lvl4pPr>
            <a:lvl5pPr marL="2903037" indent="0" algn="ctr">
              <a:buNone/>
              <a:defRPr>
                <a:solidFill>
                  <a:schemeClr val="tx1">
                    <a:tint val="75000"/>
                  </a:schemeClr>
                </a:solidFill>
              </a:defRPr>
            </a:lvl5pPr>
            <a:lvl6pPr marL="3628796" indent="0" algn="ctr">
              <a:buNone/>
              <a:defRPr>
                <a:solidFill>
                  <a:schemeClr val="tx1">
                    <a:tint val="75000"/>
                  </a:schemeClr>
                </a:solidFill>
              </a:defRPr>
            </a:lvl6pPr>
            <a:lvl7pPr marL="4354556" indent="0" algn="ctr">
              <a:buNone/>
              <a:defRPr>
                <a:solidFill>
                  <a:schemeClr val="tx1">
                    <a:tint val="75000"/>
                  </a:schemeClr>
                </a:solidFill>
              </a:defRPr>
            </a:lvl7pPr>
            <a:lvl8pPr marL="5080315" indent="0" algn="ctr">
              <a:buNone/>
              <a:defRPr>
                <a:solidFill>
                  <a:schemeClr val="tx1">
                    <a:tint val="75000"/>
                  </a:schemeClr>
                </a:solidFill>
              </a:defRPr>
            </a:lvl8pPr>
            <a:lvl9pPr marL="580607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4B5DC9-475D-F845-82AD-EED10ABE7190}" type="datetime1">
              <a:t>11-Jun-15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3F244D-94A8-488D-B586-BABE284CA145}" type="slidenum">
              <a:rPr lang="en-US" smtClean="0"/>
              <a:t>‹#›</a:t>
            </a:fld>
            <a:endParaRPr lang="en-US" dirty="0"/>
          </a:p>
        </p:txBody>
      </p:sp>
    </p:spTree>
    <p:extLst>
      <p:ext uri="{BB962C8B-B14F-4D97-AF65-F5344CB8AC3E}">
        <p14:creationId xmlns:p14="http://schemas.microsoft.com/office/powerpoint/2010/main" val="3116671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B60CC1-F521-A447-9E70-992D9BC1D8A4}" type="datetime1">
              <a:t>11-Jun-15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3F244D-94A8-488D-B586-BABE284CA145}" type="slidenum">
              <a:rPr lang="en-US" smtClean="0"/>
              <a:t>‹#›</a:t>
            </a:fld>
            <a:endParaRPr lang="en-US"/>
          </a:p>
        </p:txBody>
      </p:sp>
    </p:spTree>
    <p:extLst>
      <p:ext uri="{BB962C8B-B14F-4D97-AF65-F5344CB8AC3E}">
        <p14:creationId xmlns:p14="http://schemas.microsoft.com/office/powerpoint/2010/main" val="137947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6751" y="366185"/>
            <a:ext cx="3657957"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79" y="366185"/>
            <a:ext cx="10702912"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826344-8A3B-7042-B830-FF91AD60DCB8}" type="datetime1">
              <a:t>11-Jun-15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3F244D-94A8-488D-B586-BABE284CA145}" type="slidenum">
              <a:rPr lang="en-US" smtClean="0"/>
              <a:t>‹#›</a:t>
            </a:fld>
            <a:endParaRPr lang="en-US"/>
          </a:p>
        </p:txBody>
      </p:sp>
    </p:spTree>
    <p:extLst>
      <p:ext uri="{BB962C8B-B14F-4D97-AF65-F5344CB8AC3E}">
        <p14:creationId xmlns:p14="http://schemas.microsoft.com/office/powerpoint/2010/main" val="1589972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8C7E4B-A4F0-4A4C-95EB-2A6F48E1044E}" type="datetime1">
              <a:t>11-Jun-15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3F244D-94A8-488D-B586-BABE284CA145}" type="slidenum">
              <a:rPr lang="en-US" smtClean="0"/>
              <a:t>‹#›</a:t>
            </a:fld>
            <a:endParaRPr lang="en-US"/>
          </a:p>
        </p:txBody>
      </p:sp>
    </p:spTree>
    <p:extLst>
      <p:ext uri="{BB962C8B-B14F-4D97-AF65-F5344CB8AC3E}">
        <p14:creationId xmlns:p14="http://schemas.microsoft.com/office/powerpoint/2010/main" val="129696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37" y="5875867"/>
            <a:ext cx="13818950" cy="1816100"/>
          </a:xfrm>
        </p:spPr>
        <p:txBody>
          <a:bodyPr anchor="t"/>
          <a:lstStyle>
            <a:lvl1pPr algn="l">
              <a:defRPr sz="6300" b="1" cap="all"/>
            </a:lvl1pPr>
          </a:lstStyle>
          <a:p>
            <a:r>
              <a:rPr lang="en-US" smtClean="0"/>
              <a:t>Click to edit Master title style</a:t>
            </a:r>
            <a:endParaRPr lang="en-US"/>
          </a:p>
        </p:txBody>
      </p:sp>
      <p:sp>
        <p:nvSpPr>
          <p:cNvPr id="3" name="Text Placeholder 2"/>
          <p:cNvSpPr>
            <a:spLocks noGrp="1"/>
          </p:cNvSpPr>
          <p:nvPr>
            <p:ph type="body" idx="1"/>
          </p:nvPr>
        </p:nvSpPr>
        <p:spPr>
          <a:xfrm>
            <a:off x="1284237" y="3875618"/>
            <a:ext cx="13818950" cy="2000249"/>
          </a:xfrm>
        </p:spPr>
        <p:txBody>
          <a:bodyPr anchor="b"/>
          <a:lstStyle>
            <a:lvl1pPr marL="0" indent="0">
              <a:buNone/>
              <a:defRPr sz="3200">
                <a:solidFill>
                  <a:schemeClr val="tx1">
                    <a:tint val="75000"/>
                  </a:schemeClr>
                </a:solidFill>
              </a:defRPr>
            </a:lvl1pPr>
            <a:lvl2pPr marL="725759" indent="0">
              <a:buNone/>
              <a:defRPr sz="2900">
                <a:solidFill>
                  <a:schemeClr val="tx1">
                    <a:tint val="75000"/>
                  </a:schemeClr>
                </a:solidFill>
              </a:defRPr>
            </a:lvl2pPr>
            <a:lvl3pPr marL="1451519" indent="0">
              <a:buNone/>
              <a:defRPr sz="2500">
                <a:solidFill>
                  <a:schemeClr val="tx1">
                    <a:tint val="75000"/>
                  </a:schemeClr>
                </a:solidFill>
              </a:defRPr>
            </a:lvl3pPr>
            <a:lvl4pPr marL="2177278" indent="0">
              <a:buNone/>
              <a:defRPr sz="2200">
                <a:solidFill>
                  <a:schemeClr val="tx1">
                    <a:tint val="75000"/>
                  </a:schemeClr>
                </a:solidFill>
              </a:defRPr>
            </a:lvl4pPr>
            <a:lvl5pPr marL="2903037" indent="0">
              <a:buNone/>
              <a:defRPr sz="2200">
                <a:solidFill>
                  <a:schemeClr val="tx1">
                    <a:tint val="75000"/>
                  </a:schemeClr>
                </a:solidFill>
              </a:defRPr>
            </a:lvl5pPr>
            <a:lvl6pPr marL="3628796" indent="0">
              <a:buNone/>
              <a:defRPr sz="2200">
                <a:solidFill>
                  <a:schemeClr val="tx1">
                    <a:tint val="75000"/>
                  </a:schemeClr>
                </a:solidFill>
              </a:defRPr>
            </a:lvl6pPr>
            <a:lvl7pPr marL="4354556" indent="0">
              <a:buNone/>
              <a:defRPr sz="2200">
                <a:solidFill>
                  <a:schemeClr val="tx1">
                    <a:tint val="75000"/>
                  </a:schemeClr>
                </a:solidFill>
              </a:defRPr>
            </a:lvl7pPr>
            <a:lvl8pPr marL="5080315" indent="0">
              <a:buNone/>
              <a:defRPr sz="2200">
                <a:solidFill>
                  <a:schemeClr val="tx1">
                    <a:tint val="75000"/>
                  </a:schemeClr>
                </a:solidFill>
              </a:defRPr>
            </a:lvl8pPr>
            <a:lvl9pPr marL="5806074" indent="0">
              <a:buNone/>
              <a:defRPr sz="2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527A63-62A2-E441-9E55-1DE8D2783A39}" type="datetime1">
              <a:t>11-Jun-15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3F244D-94A8-488D-B586-BABE284CA145}" type="slidenum">
              <a:rPr lang="en-US" smtClean="0"/>
              <a:t>‹#›</a:t>
            </a:fld>
            <a:endParaRPr lang="en-US"/>
          </a:p>
        </p:txBody>
      </p:sp>
    </p:spTree>
    <p:extLst>
      <p:ext uri="{BB962C8B-B14F-4D97-AF65-F5344CB8AC3E}">
        <p14:creationId xmlns:p14="http://schemas.microsoft.com/office/powerpoint/2010/main" val="1528683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79" y="2133601"/>
            <a:ext cx="7180435" cy="6034617"/>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4274" y="2133601"/>
            <a:ext cx="7180435" cy="6034617"/>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70C6DF-09AE-5F49-87DE-82B8EA5A7F43}" type="datetime1">
              <a:t>11-Jun-15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3F244D-94A8-488D-B586-BABE284CA145}" type="slidenum">
              <a:rPr lang="en-US" smtClean="0"/>
              <a:t>‹#›</a:t>
            </a:fld>
            <a:endParaRPr lang="en-US"/>
          </a:p>
        </p:txBody>
      </p:sp>
    </p:spTree>
    <p:extLst>
      <p:ext uri="{BB962C8B-B14F-4D97-AF65-F5344CB8AC3E}">
        <p14:creationId xmlns:p14="http://schemas.microsoft.com/office/powerpoint/2010/main" val="1062166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79" y="2046817"/>
            <a:ext cx="7183258" cy="853016"/>
          </a:xfrm>
        </p:spPr>
        <p:txBody>
          <a:bodyPr anchor="b"/>
          <a:lstStyle>
            <a:lvl1pPr marL="0" indent="0">
              <a:buNone/>
              <a:defRPr sz="3800" b="1"/>
            </a:lvl1pPr>
            <a:lvl2pPr marL="725759" indent="0">
              <a:buNone/>
              <a:defRPr sz="3200" b="1"/>
            </a:lvl2pPr>
            <a:lvl3pPr marL="1451519" indent="0">
              <a:buNone/>
              <a:defRPr sz="2900" b="1"/>
            </a:lvl3pPr>
            <a:lvl4pPr marL="2177278" indent="0">
              <a:buNone/>
              <a:defRPr sz="2500" b="1"/>
            </a:lvl4pPr>
            <a:lvl5pPr marL="2903037" indent="0">
              <a:buNone/>
              <a:defRPr sz="2500" b="1"/>
            </a:lvl5pPr>
            <a:lvl6pPr marL="3628796" indent="0">
              <a:buNone/>
              <a:defRPr sz="2500" b="1"/>
            </a:lvl6pPr>
            <a:lvl7pPr marL="4354556" indent="0">
              <a:buNone/>
              <a:defRPr sz="2500" b="1"/>
            </a:lvl7pPr>
            <a:lvl8pPr marL="5080315" indent="0">
              <a:buNone/>
              <a:defRPr sz="2500" b="1"/>
            </a:lvl8pPr>
            <a:lvl9pPr marL="5806074"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2879" y="2899833"/>
            <a:ext cx="7183258"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630" y="2046817"/>
            <a:ext cx="7186080" cy="853016"/>
          </a:xfrm>
        </p:spPr>
        <p:txBody>
          <a:bodyPr anchor="b"/>
          <a:lstStyle>
            <a:lvl1pPr marL="0" indent="0">
              <a:buNone/>
              <a:defRPr sz="3800" b="1"/>
            </a:lvl1pPr>
            <a:lvl2pPr marL="725759" indent="0">
              <a:buNone/>
              <a:defRPr sz="3200" b="1"/>
            </a:lvl2pPr>
            <a:lvl3pPr marL="1451519" indent="0">
              <a:buNone/>
              <a:defRPr sz="2900" b="1"/>
            </a:lvl3pPr>
            <a:lvl4pPr marL="2177278" indent="0">
              <a:buNone/>
              <a:defRPr sz="2500" b="1"/>
            </a:lvl4pPr>
            <a:lvl5pPr marL="2903037" indent="0">
              <a:buNone/>
              <a:defRPr sz="2500" b="1"/>
            </a:lvl5pPr>
            <a:lvl6pPr marL="3628796" indent="0">
              <a:buNone/>
              <a:defRPr sz="2500" b="1"/>
            </a:lvl6pPr>
            <a:lvl7pPr marL="4354556" indent="0">
              <a:buNone/>
              <a:defRPr sz="2500" b="1"/>
            </a:lvl7pPr>
            <a:lvl8pPr marL="5080315" indent="0">
              <a:buNone/>
              <a:defRPr sz="2500" b="1"/>
            </a:lvl8pPr>
            <a:lvl9pPr marL="5806074"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58630" y="2899833"/>
            <a:ext cx="718608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F405E4-4727-1849-80B5-640640A19F89}" type="datetime1">
              <a:t>11-Jun-15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3F244D-94A8-488D-B586-BABE284CA145}" type="slidenum">
              <a:rPr lang="en-US" smtClean="0"/>
              <a:t>‹#›</a:t>
            </a:fld>
            <a:endParaRPr lang="en-US"/>
          </a:p>
        </p:txBody>
      </p:sp>
    </p:spTree>
    <p:extLst>
      <p:ext uri="{BB962C8B-B14F-4D97-AF65-F5344CB8AC3E}">
        <p14:creationId xmlns:p14="http://schemas.microsoft.com/office/powerpoint/2010/main" val="3551359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9B95D6-39C3-0843-9BEC-271D0220EF0D}" type="datetime1">
              <a:t>11-Jun-15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3F244D-94A8-488D-B586-BABE284CA145}" type="slidenum">
              <a:rPr lang="en-US" smtClean="0"/>
              <a:t>‹#›</a:t>
            </a:fld>
            <a:endParaRPr lang="en-US"/>
          </a:p>
        </p:txBody>
      </p:sp>
    </p:spTree>
    <p:extLst>
      <p:ext uri="{BB962C8B-B14F-4D97-AF65-F5344CB8AC3E}">
        <p14:creationId xmlns:p14="http://schemas.microsoft.com/office/powerpoint/2010/main" val="505496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C3D46D-561D-954A-9136-7BFF49997C0E}" type="datetime1">
              <a:t>11-Jun-15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3F244D-94A8-488D-B586-BABE284CA145}" type="slidenum">
              <a:rPr lang="en-US" smtClean="0"/>
              <a:t>‹#›</a:t>
            </a:fld>
            <a:endParaRPr lang="en-US"/>
          </a:p>
        </p:txBody>
      </p:sp>
    </p:spTree>
    <p:extLst>
      <p:ext uri="{BB962C8B-B14F-4D97-AF65-F5344CB8AC3E}">
        <p14:creationId xmlns:p14="http://schemas.microsoft.com/office/powerpoint/2010/main" val="4086671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81" y="364067"/>
            <a:ext cx="5348634" cy="1549400"/>
          </a:xfrm>
        </p:spPr>
        <p:txBody>
          <a:bodyPr anchor="b"/>
          <a:lstStyle>
            <a:lvl1pPr algn="l">
              <a:defRPr sz="3200" b="1"/>
            </a:lvl1pPr>
          </a:lstStyle>
          <a:p>
            <a:r>
              <a:rPr lang="en-US" smtClean="0"/>
              <a:t>Click to edit Master title style</a:t>
            </a:r>
            <a:endParaRPr lang="en-US"/>
          </a:p>
        </p:txBody>
      </p:sp>
      <p:sp>
        <p:nvSpPr>
          <p:cNvPr id="3" name="Content Placeholder 2"/>
          <p:cNvSpPr>
            <a:spLocks noGrp="1"/>
          </p:cNvSpPr>
          <p:nvPr>
            <p:ph idx="1"/>
          </p:nvPr>
        </p:nvSpPr>
        <p:spPr>
          <a:xfrm>
            <a:off x="6356265" y="364067"/>
            <a:ext cx="908844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81" y="1913467"/>
            <a:ext cx="5348634" cy="6254751"/>
          </a:xfrm>
        </p:spPr>
        <p:txBody>
          <a:bodyPr/>
          <a:lstStyle>
            <a:lvl1pPr marL="0" indent="0">
              <a:buNone/>
              <a:defRPr sz="2200"/>
            </a:lvl1pPr>
            <a:lvl2pPr marL="725759" indent="0">
              <a:buNone/>
              <a:defRPr sz="1900"/>
            </a:lvl2pPr>
            <a:lvl3pPr marL="1451519" indent="0">
              <a:buNone/>
              <a:defRPr sz="1600"/>
            </a:lvl3pPr>
            <a:lvl4pPr marL="2177278" indent="0">
              <a:buNone/>
              <a:defRPr sz="1400"/>
            </a:lvl4pPr>
            <a:lvl5pPr marL="2903037" indent="0">
              <a:buNone/>
              <a:defRPr sz="1400"/>
            </a:lvl5pPr>
            <a:lvl6pPr marL="3628796" indent="0">
              <a:buNone/>
              <a:defRPr sz="1400"/>
            </a:lvl6pPr>
            <a:lvl7pPr marL="4354556" indent="0">
              <a:buNone/>
              <a:defRPr sz="1400"/>
            </a:lvl7pPr>
            <a:lvl8pPr marL="5080315" indent="0">
              <a:buNone/>
              <a:defRPr sz="1400"/>
            </a:lvl8pPr>
            <a:lvl9pPr marL="5806074"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4E4FEC-D6FE-0148-AF28-25794315429C}" type="datetime1">
              <a:t>11-Jun-15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3F244D-94A8-488D-B586-BABE284CA145}" type="slidenum">
              <a:rPr lang="en-US" smtClean="0"/>
              <a:t>‹#›</a:t>
            </a:fld>
            <a:endParaRPr lang="en-US"/>
          </a:p>
        </p:txBody>
      </p:sp>
    </p:spTree>
    <p:extLst>
      <p:ext uri="{BB962C8B-B14F-4D97-AF65-F5344CB8AC3E}">
        <p14:creationId xmlns:p14="http://schemas.microsoft.com/office/powerpoint/2010/main" val="229616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601" y="6400800"/>
            <a:ext cx="9754553" cy="755651"/>
          </a:xfrm>
        </p:spPr>
        <p:txBody>
          <a:bodyPr anchor="b"/>
          <a:lstStyle>
            <a:lvl1pPr algn="l">
              <a:defRPr sz="3200" b="1"/>
            </a:lvl1pPr>
          </a:lstStyle>
          <a:p>
            <a:r>
              <a:rPr lang="en-US" smtClean="0"/>
              <a:t>Click to edit Master title style</a:t>
            </a:r>
            <a:endParaRPr lang="en-US"/>
          </a:p>
        </p:txBody>
      </p:sp>
      <p:sp>
        <p:nvSpPr>
          <p:cNvPr id="3" name="Picture Placeholder 2"/>
          <p:cNvSpPr>
            <a:spLocks noGrp="1"/>
          </p:cNvSpPr>
          <p:nvPr>
            <p:ph type="pic" idx="1"/>
          </p:nvPr>
        </p:nvSpPr>
        <p:spPr>
          <a:xfrm>
            <a:off x="3186601" y="817033"/>
            <a:ext cx="9754553" cy="5486400"/>
          </a:xfrm>
        </p:spPr>
        <p:txBody>
          <a:bodyPr/>
          <a:lstStyle>
            <a:lvl1pPr marL="0" indent="0">
              <a:buNone/>
              <a:defRPr sz="5100"/>
            </a:lvl1pPr>
            <a:lvl2pPr marL="725759" indent="0">
              <a:buNone/>
              <a:defRPr sz="4400"/>
            </a:lvl2pPr>
            <a:lvl3pPr marL="1451519" indent="0">
              <a:buNone/>
              <a:defRPr sz="3800"/>
            </a:lvl3pPr>
            <a:lvl4pPr marL="2177278" indent="0">
              <a:buNone/>
              <a:defRPr sz="3200"/>
            </a:lvl4pPr>
            <a:lvl5pPr marL="2903037" indent="0">
              <a:buNone/>
              <a:defRPr sz="3200"/>
            </a:lvl5pPr>
            <a:lvl6pPr marL="3628796" indent="0">
              <a:buNone/>
              <a:defRPr sz="3200"/>
            </a:lvl6pPr>
            <a:lvl7pPr marL="4354556" indent="0">
              <a:buNone/>
              <a:defRPr sz="3200"/>
            </a:lvl7pPr>
            <a:lvl8pPr marL="5080315" indent="0">
              <a:buNone/>
              <a:defRPr sz="3200"/>
            </a:lvl8pPr>
            <a:lvl9pPr marL="5806074" indent="0">
              <a:buNone/>
              <a:defRPr sz="3200"/>
            </a:lvl9pPr>
          </a:lstStyle>
          <a:p>
            <a:endParaRPr lang="en-US"/>
          </a:p>
        </p:txBody>
      </p:sp>
      <p:sp>
        <p:nvSpPr>
          <p:cNvPr id="4" name="Text Placeholder 3"/>
          <p:cNvSpPr>
            <a:spLocks noGrp="1"/>
          </p:cNvSpPr>
          <p:nvPr>
            <p:ph type="body" sz="half" idx="2"/>
          </p:nvPr>
        </p:nvSpPr>
        <p:spPr>
          <a:xfrm>
            <a:off x="3186601" y="7156451"/>
            <a:ext cx="9754553" cy="1073149"/>
          </a:xfrm>
        </p:spPr>
        <p:txBody>
          <a:bodyPr/>
          <a:lstStyle>
            <a:lvl1pPr marL="0" indent="0">
              <a:buNone/>
              <a:defRPr sz="2200"/>
            </a:lvl1pPr>
            <a:lvl2pPr marL="725759" indent="0">
              <a:buNone/>
              <a:defRPr sz="1900"/>
            </a:lvl2pPr>
            <a:lvl3pPr marL="1451519" indent="0">
              <a:buNone/>
              <a:defRPr sz="1600"/>
            </a:lvl3pPr>
            <a:lvl4pPr marL="2177278" indent="0">
              <a:buNone/>
              <a:defRPr sz="1400"/>
            </a:lvl4pPr>
            <a:lvl5pPr marL="2903037" indent="0">
              <a:buNone/>
              <a:defRPr sz="1400"/>
            </a:lvl5pPr>
            <a:lvl6pPr marL="3628796" indent="0">
              <a:buNone/>
              <a:defRPr sz="1400"/>
            </a:lvl6pPr>
            <a:lvl7pPr marL="4354556" indent="0">
              <a:buNone/>
              <a:defRPr sz="1400"/>
            </a:lvl7pPr>
            <a:lvl8pPr marL="5080315" indent="0">
              <a:buNone/>
              <a:defRPr sz="1400"/>
            </a:lvl8pPr>
            <a:lvl9pPr marL="5806074"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93F331-6BD5-8549-91EC-82B6BC1F7F1B}" type="datetime1">
              <a:t>11-Jun-15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3F244D-94A8-488D-B586-BABE284CA145}" type="slidenum">
              <a:rPr lang="en-US" smtClean="0"/>
              <a:t>‹#›</a:t>
            </a:fld>
            <a:endParaRPr lang="en-US"/>
          </a:p>
        </p:txBody>
      </p:sp>
    </p:spTree>
    <p:extLst>
      <p:ext uri="{BB962C8B-B14F-4D97-AF65-F5344CB8AC3E}">
        <p14:creationId xmlns:p14="http://schemas.microsoft.com/office/powerpoint/2010/main" val="745930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80" y="366184"/>
            <a:ext cx="14631829" cy="1524000"/>
          </a:xfrm>
          <a:prstGeom prst="rect">
            <a:avLst/>
          </a:prstGeom>
        </p:spPr>
        <p:txBody>
          <a:bodyPr vert="horz" lIns="145152" tIns="72576" rIns="145152" bIns="7257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80" y="2133601"/>
            <a:ext cx="14631829" cy="6034617"/>
          </a:xfrm>
          <a:prstGeom prst="rect">
            <a:avLst/>
          </a:prstGeom>
        </p:spPr>
        <p:txBody>
          <a:bodyPr vert="horz" lIns="145152" tIns="72576" rIns="145152" bIns="7257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80" y="8475134"/>
            <a:ext cx="3793437" cy="486833"/>
          </a:xfrm>
          <a:prstGeom prst="rect">
            <a:avLst/>
          </a:prstGeom>
        </p:spPr>
        <p:txBody>
          <a:bodyPr vert="horz" lIns="145152" tIns="72576" rIns="145152" bIns="72576" rtlCol="0" anchor="ctr"/>
          <a:lstStyle>
            <a:lvl1pPr algn="l">
              <a:defRPr sz="1900">
                <a:solidFill>
                  <a:schemeClr val="tx1">
                    <a:tint val="75000"/>
                  </a:schemeClr>
                </a:solidFill>
                <a:latin typeface="Verdana"/>
              </a:defRPr>
            </a:lvl1pPr>
          </a:lstStyle>
          <a:p>
            <a:fld id="{9042E301-0D38-2B42-AE38-9D50D15A9309}" type="datetime1">
              <a:t>11-Jun-15</a:t>
            </a:fld>
            <a:endParaRPr lang="en-US"/>
          </a:p>
        </p:txBody>
      </p:sp>
      <p:sp>
        <p:nvSpPr>
          <p:cNvPr id="5" name="Footer Placeholder 4"/>
          <p:cNvSpPr>
            <a:spLocks noGrp="1"/>
          </p:cNvSpPr>
          <p:nvPr>
            <p:ph type="ftr" sz="quarter" idx="3"/>
          </p:nvPr>
        </p:nvSpPr>
        <p:spPr>
          <a:xfrm>
            <a:off x="5554676" y="8475134"/>
            <a:ext cx="5148236" cy="486833"/>
          </a:xfrm>
          <a:prstGeom prst="rect">
            <a:avLst/>
          </a:prstGeom>
        </p:spPr>
        <p:txBody>
          <a:bodyPr vert="horz" lIns="145152" tIns="72576" rIns="145152" bIns="72576" rtlCol="0" anchor="ctr"/>
          <a:lstStyle>
            <a:lvl1pPr algn="ctr">
              <a:defRPr sz="1900">
                <a:solidFill>
                  <a:schemeClr val="tx1">
                    <a:tint val="75000"/>
                  </a:schemeClr>
                </a:solidFill>
                <a:latin typeface="Verdana"/>
              </a:defRPr>
            </a:lvl1pPr>
          </a:lstStyle>
          <a:p>
            <a:endParaRPr lang="en-US"/>
          </a:p>
        </p:txBody>
      </p:sp>
      <p:sp>
        <p:nvSpPr>
          <p:cNvPr id="6" name="Slide Number Placeholder 5"/>
          <p:cNvSpPr>
            <a:spLocks noGrp="1"/>
          </p:cNvSpPr>
          <p:nvPr>
            <p:ph type="sldNum" sz="quarter" idx="4"/>
          </p:nvPr>
        </p:nvSpPr>
        <p:spPr>
          <a:xfrm>
            <a:off x="11651272" y="8475134"/>
            <a:ext cx="3793437" cy="486833"/>
          </a:xfrm>
          <a:prstGeom prst="rect">
            <a:avLst/>
          </a:prstGeom>
        </p:spPr>
        <p:txBody>
          <a:bodyPr vert="horz" lIns="145152" tIns="72576" rIns="145152" bIns="72576" rtlCol="0" anchor="ctr"/>
          <a:lstStyle>
            <a:lvl1pPr algn="r">
              <a:defRPr sz="1900">
                <a:solidFill>
                  <a:schemeClr val="tx1">
                    <a:tint val="75000"/>
                  </a:schemeClr>
                </a:solidFill>
                <a:latin typeface="Verdana"/>
              </a:defRPr>
            </a:lvl1pPr>
          </a:lstStyle>
          <a:p>
            <a:fld id="{C43F244D-94A8-488D-B586-BABE284CA145}" type="slidenum">
              <a:rPr lang="en-US" smtClean="0"/>
              <a:pPr/>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529594" y="8666595"/>
            <a:ext cx="1234440" cy="280555"/>
          </a:xfrm>
          <a:prstGeom prst="rect">
            <a:avLst/>
          </a:prstGeom>
        </p:spPr>
      </p:pic>
    </p:spTree>
    <p:extLst>
      <p:ext uri="{BB962C8B-B14F-4D97-AF65-F5344CB8AC3E}">
        <p14:creationId xmlns:p14="http://schemas.microsoft.com/office/powerpoint/2010/main" val="2171319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1451519" rtl="0" eaLnBrk="1" latinLnBrk="0" hangingPunct="1">
        <a:spcBef>
          <a:spcPct val="0"/>
        </a:spcBef>
        <a:buNone/>
        <a:defRPr sz="7000" kern="1200">
          <a:solidFill>
            <a:schemeClr val="tx1"/>
          </a:solidFill>
          <a:latin typeface="Verdana"/>
          <a:ea typeface="+mj-ea"/>
          <a:cs typeface="+mj-cs"/>
        </a:defRPr>
      </a:lvl1pPr>
    </p:titleStyle>
    <p:bodyStyle>
      <a:lvl1pPr marL="544319" indent="-544319" algn="l" defTabSz="1451519" rtl="0" eaLnBrk="1" latinLnBrk="0" hangingPunct="1">
        <a:spcBef>
          <a:spcPct val="20000"/>
        </a:spcBef>
        <a:buFont typeface="Arial" panose="020B0604020202020204" pitchFamily="34" charset="0"/>
        <a:buChar char="•"/>
        <a:defRPr sz="5100" kern="1200">
          <a:solidFill>
            <a:schemeClr val="tx1"/>
          </a:solidFill>
          <a:latin typeface="Verdana"/>
          <a:ea typeface="+mn-ea"/>
          <a:cs typeface="+mn-cs"/>
        </a:defRPr>
      </a:lvl1pPr>
      <a:lvl2pPr marL="1179359" indent="-453600" algn="l" defTabSz="1451519" rtl="0" eaLnBrk="1" latinLnBrk="0" hangingPunct="1">
        <a:spcBef>
          <a:spcPct val="20000"/>
        </a:spcBef>
        <a:buFont typeface="Arial" panose="020B0604020202020204" pitchFamily="34" charset="0"/>
        <a:buChar char="–"/>
        <a:defRPr sz="4400" kern="1200">
          <a:solidFill>
            <a:schemeClr val="tx1"/>
          </a:solidFill>
          <a:latin typeface="Verdana"/>
          <a:ea typeface="+mn-ea"/>
          <a:cs typeface="+mn-cs"/>
        </a:defRPr>
      </a:lvl2pPr>
      <a:lvl3pPr marL="1814398" indent="-362880" algn="l" defTabSz="1451519" rtl="0" eaLnBrk="1" latinLnBrk="0" hangingPunct="1">
        <a:spcBef>
          <a:spcPct val="20000"/>
        </a:spcBef>
        <a:buFont typeface="Arial" panose="020B0604020202020204" pitchFamily="34" charset="0"/>
        <a:buChar char="•"/>
        <a:defRPr sz="3800" kern="1200">
          <a:solidFill>
            <a:schemeClr val="tx1"/>
          </a:solidFill>
          <a:latin typeface="Verdana"/>
          <a:ea typeface="+mn-ea"/>
          <a:cs typeface="+mn-cs"/>
        </a:defRPr>
      </a:lvl3pPr>
      <a:lvl4pPr marL="2540157" indent="-362880" algn="l" defTabSz="1451519" rtl="0" eaLnBrk="1" latinLnBrk="0" hangingPunct="1">
        <a:spcBef>
          <a:spcPct val="20000"/>
        </a:spcBef>
        <a:buFont typeface="Arial" panose="020B0604020202020204" pitchFamily="34" charset="0"/>
        <a:buChar char="–"/>
        <a:defRPr sz="3200" kern="1200">
          <a:solidFill>
            <a:schemeClr val="tx1"/>
          </a:solidFill>
          <a:latin typeface="Verdana"/>
          <a:ea typeface="+mn-ea"/>
          <a:cs typeface="+mn-cs"/>
        </a:defRPr>
      </a:lvl4pPr>
      <a:lvl5pPr marL="3265917" indent="-362880" algn="l" defTabSz="1451519" rtl="0" eaLnBrk="1" latinLnBrk="0" hangingPunct="1">
        <a:spcBef>
          <a:spcPct val="20000"/>
        </a:spcBef>
        <a:buFont typeface="Arial" panose="020B0604020202020204" pitchFamily="34" charset="0"/>
        <a:buChar char="»"/>
        <a:defRPr sz="3200" kern="1200">
          <a:solidFill>
            <a:schemeClr val="tx1"/>
          </a:solidFill>
          <a:latin typeface="Verdana"/>
          <a:ea typeface="+mn-ea"/>
          <a:cs typeface="+mn-cs"/>
        </a:defRPr>
      </a:lvl5pPr>
      <a:lvl6pPr marL="3991676" indent="-362880" algn="l" defTabSz="1451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17435" indent="-362880" algn="l" defTabSz="1451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43195" indent="-362880" algn="l" defTabSz="1451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168954" indent="-362880" algn="l" defTabSz="1451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451519" rtl="0" eaLnBrk="1" latinLnBrk="0" hangingPunct="1">
        <a:defRPr sz="2900" kern="1200">
          <a:solidFill>
            <a:schemeClr val="tx1"/>
          </a:solidFill>
          <a:latin typeface="+mn-lt"/>
          <a:ea typeface="+mn-ea"/>
          <a:cs typeface="+mn-cs"/>
        </a:defRPr>
      </a:lvl1pPr>
      <a:lvl2pPr marL="725759" algn="l" defTabSz="1451519" rtl="0" eaLnBrk="1" latinLnBrk="0" hangingPunct="1">
        <a:defRPr sz="2900" kern="1200">
          <a:solidFill>
            <a:schemeClr val="tx1"/>
          </a:solidFill>
          <a:latin typeface="+mn-lt"/>
          <a:ea typeface="+mn-ea"/>
          <a:cs typeface="+mn-cs"/>
        </a:defRPr>
      </a:lvl2pPr>
      <a:lvl3pPr marL="1451519" algn="l" defTabSz="1451519" rtl="0" eaLnBrk="1" latinLnBrk="0" hangingPunct="1">
        <a:defRPr sz="2900" kern="1200">
          <a:solidFill>
            <a:schemeClr val="tx1"/>
          </a:solidFill>
          <a:latin typeface="+mn-lt"/>
          <a:ea typeface="+mn-ea"/>
          <a:cs typeface="+mn-cs"/>
        </a:defRPr>
      </a:lvl3pPr>
      <a:lvl4pPr marL="2177278" algn="l" defTabSz="1451519" rtl="0" eaLnBrk="1" latinLnBrk="0" hangingPunct="1">
        <a:defRPr sz="2900" kern="1200">
          <a:solidFill>
            <a:schemeClr val="tx1"/>
          </a:solidFill>
          <a:latin typeface="+mn-lt"/>
          <a:ea typeface="+mn-ea"/>
          <a:cs typeface="+mn-cs"/>
        </a:defRPr>
      </a:lvl4pPr>
      <a:lvl5pPr marL="2903037" algn="l" defTabSz="1451519" rtl="0" eaLnBrk="1" latinLnBrk="0" hangingPunct="1">
        <a:defRPr sz="2900" kern="1200">
          <a:solidFill>
            <a:schemeClr val="tx1"/>
          </a:solidFill>
          <a:latin typeface="+mn-lt"/>
          <a:ea typeface="+mn-ea"/>
          <a:cs typeface="+mn-cs"/>
        </a:defRPr>
      </a:lvl5pPr>
      <a:lvl6pPr marL="3628796" algn="l" defTabSz="1451519" rtl="0" eaLnBrk="1" latinLnBrk="0" hangingPunct="1">
        <a:defRPr sz="2900" kern="1200">
          <a:solidFill>
            <a:schemeClr val="tx1"/>
          </a:solidFill>
          <a:latin typeface="+mn-lt"/>
          <a:ea typeface="+mn-ea"/>
          <a:cs typeface="+mn-cs"/>
        </a:defRPr>
      </a:lvl6pPr>
      <a:lvl7pPr marL="4354556" algn="l" defTabSz="1451519" rtl="0" eaLnBrk="1" latinLnBrk="0" hangingPunct="1">
        <a:defRPr sz="2900" kern="1200">
          <a:solidFill>
            <a:schemeClr val="tx1"/>
          </a:solidFill>
          <a:latin typeface="+mn-lt"/>
          <a:ea typeface="+mn-ea"/>
          <a:cs typeface="+mn-cs"/>
        </a:defRPr>
      </a:lvl7pPr>
      <a:lvl8pPr marL="5080315" algn="l" defTabSz="1451519" rtl="0" eaLnBrk="1" latinLnBrk="0" hangingPunct="1">
        <a:defRPr sz="2900" kern="1200">
          <a:solidFill>
            <a:schemeClr val="tx1"/>
          </a:solidFill>
          <a:latin typeface="+mn-lt"/>
          <a:ea typeface="+mn-ea"/>
          <a:cs typeface="+mn-cs"/>
        </a:defRPr>
      </a:lvl8pPr>
      <a:lvl9pPr marL="5806074" algn="l" defTabSz="1451519"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3.png"/><Relationship Id="rId4" Type="http://schemas.openxmlformats.org/officeDocument/2006/relationships/image" Target="../media/image15.tiff"/></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emf"/><Relationship Id="rId12"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tiff"/><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tif"/></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p:cNvPicPr>
          <p:nvPr/>
        </p:nvPicPr>
        <p:blipFill>
          <a:blip r:embed="rId3">
            <a:extLst>
              <a:ext uri="{28A0092B-C50C-407E-A947-70E740481C1C}">
                <a14:useLocalDpi xmlns:a14="http://schemas.microsoft.com/office/drawing/2010/main" val="0"/>
              </a:ext>
            </a:extLst>
          </a:blip>
          <a:srcRect t="3772" r="14755" b="26086"/>
          <a:stretch>
            <a:fillRect/>
          </a:stretch>
        </p:blipFill>
        <p:spPr bwMode="auto">
          <a:xfrm>
            <a:off x="-11355" y="1"/>
            <a:ext cx="16668961"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8" name="Group 7"/>
          <p:cNvGrpSpPr>
            <a:grpSpLocks/>
          </p:cNvGrpSpPr>
          <p:nvPr/>
        </p:nvGrpSpPr>
        <p:grpSpPr bwMode="auto">
          <a:xfrm>
            <a:off x="5984612" y="436033"/>
            <a:ext cx="7804149" cy="5444067"/>
            <a:chOff x="3520581" y="2852003"/>
            <a:chExt cx="3119552" cy="2234943"/>
          </a:xfrm>
        </p:grpSpPr>
        <p:pic>
          <p:nvPicPr>
            <p:cNvPr id="6150" name="Picture 8" descr="Screen Shot 2014-09-16 at 9.20.21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92724" y="2852003"/>
              <a:ext cx="2247409" cy="130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9" descr="Reliv red.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20581" y="3197418"/>
              <a:ext cx="937831" cy="93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0" descr="Screen Shot 2014-09-16 at 9.26.34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1953" y="4157454"/>
              <a:ext cx="2660271" cy="92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4"/>
          <p:cNvSpPr txBox="1">
            <a:spLocks noChangeArrowheads="1"/>
          </p:cNvSpPr>
          <p:nvPr/>
        </p:nvSpPr>
        <p:spPr bwMode="auto">
          <a:xfrm>
            <a:off x="8348927" y="5410200"/>
            <a:ext cx="5799667" cy="152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AU" altLang="en-US" sz="9333" dirty="0">
                <a:solidFill>
                  <a:srgbClr val="C00000"/>
                </a:solidFill>
                <a:latin typeface="+mj-lt"/>
              </a:rPr>
              <a:t>welcome</a:t>
            </a:r>
            <a:endParaRPr lang="en-US" altLang="en-US" sz="9333" dirty="0">
              <a:solidFill>
                <a:srgbClr val="C00000"/>
              </a:solidFill>
              <a:latin typeface="+mj-lt"/>
            </a:endParaRPr>
          </a:p>
        </p:txBody>
      </p:sp>
      <p:cxnSp>
        <p:nvCxnSpPr>
          <p:cNvPr id="3" name="Straight Connector 2"/>
          <p:cNvCxnSpPr/>
          <p:nvPr/>
        </p:nvCxnSpPr>
        <p:spPr>
          <a:xfrm>
            <a:off x="6376194" y="5791200"/>
            <a:ext cx="7543800" cy="0"/>
          </a:xfrm>
          <a:prstGeom prst="line">
            <a:avLst/>
          </a:prstGeom>
          <a:ln w="63500">
            <a:solidFill>
              <a:srgbClr val="C000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30297669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ccessCircle1.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6052" y="228600"/>
            <a:ext cx="4536141" cy="3505200"/>
          </a:xfrm>
          <a:prstGeom prst="rect">
            <a:avLst/>
          </a:prstGeom>
        </p:spPr>
      </p:pic>
      <p:sp>
        <p:nvSpPr>
          <p:cNvPr id="3" name="Content Placeholder 2"/>
          <p:cNvSpPr>
            <a:spLocks noGrp="1"/>
          </p:cNvSpPr>
          <p:nvPr>
            <p:ph idx="1"/>
          </p:nvPr>
        </p:nvSpPr>
        <p:spPr>
          <a:xfrm>
            <a:off x="965994" y="1828800"/>
            <a:ext cx="14479429" cy="6926179"/>
          </a:xfrm>
        </p:spPr>
        <p:txBody>
          <a:bodyPr>
            <a:noAutofit/>
          </a:bodyPr>
          <a:lstStyle/>
          <a:p>
            <a:pPr marL="0" indent="0">
              <a:spcBef>
                <a:spcPts val="0"/>
              </a:spcBef>
              <a:buNone/>
            </a:pPr>
            <a:r>
              <a:rPr lang="en-US" sz="4000" b="1" u="sng" dirty="0" smtClean="0">
                <a:latin typeface="+mj-lt"/>
                <a:ea typeface="Verdana" panose="020B0604030504040204" pitchFamily="34" charset="0"/>
                <a:cs typeface="Verdana" panose="020B0604030504040204" pitchFamily="34" charset="0"/>
              </a:rPr>
              <a:t>Your list is never complete</a:t>
            </a:r>
            <a:endParaRPr lang="en-US" sz="4000" b="1" dirty="0" smtClean="0">
              <a:latin typeface="+mj-lt"/>
              <a:ea typeface="Verdana" panose="020B0604030504040204" pitchFamily="34" charset="0"/>
              <a:cs typeface="Verdana" panose="020B0604030504040204" pitchFamily="34" charset="0"/>
            </a:endParaRPr>
          </a:p>
          <a:p>
            <a:pPr marL="0" indent="0">
              <a:spcBef>
                <a:spcPts val="0"/>
              </a:spcBef>
              <a:buNone/>
            </a:pPr>
            <a:endParaRPr lang="en-US" sz="3200" b="1" dirty="0" smtClean="0">
              <a:latin typeface="+mj-lt"/>
              <a:ea typeface="Verdana" panose="020B0604030504040204" pitchFamily="34" charset="0"/>
              <a:cs typeface="Verdana" panose="020B0604030504040204" pitchFamily="34" charset="0"/>
            </a:endParaRPr>
          </a:p>
          <a:p>
            <a:pPr>
              <a:spcBef>
                <a:spcPts val="0"/>
              </a:spcBef>
              <a:spcAft>
                <a:spcPts val="600"/>
              </a:spcAft>
              <a:buClr>
                <a:schemeClr val="accent2"/>
              </a:buClr>
            </a:pPr>
            <a:r>
              <a:rPr lang="en-US" sz="3200" dirty="0" smtClean="0">
                <a:latin typeface="+mj-lt"/>
                <a:ea typeface="Verdana" panose="020B0604030504040204" pitchFamily="34" charset="0"/>
                <a:cs typeface="Verdana" panose="020B0604030504040204" pitchFamily="34" charset="0"/>
              </a:rPr>
              <a:t>It will evolve with you as a Distributor</a:t>
            </a:r>
          </a:p>
          <a:p>
            <a:pPr>
              <a:spcBef>
                <a:spcPts val="0"/>
              </a:spcBef>
              <a:spcAft>
                <a:spcPts val="600"/>
              </a:spcAft>
              <a:buClr>
                <a:schemeClr val="accent2"/>
              </a:buClr>
            </a:pPr>
            <a:r>
              <a:rPr lang="en-US" sz="3200" dirty="0" smtClean="0">
                <a:latin typeface="+mj-lt"/>
                <a:ea typeface="Verdana" panose="020B0604030504040204" pitchFamily="34" charset="0"/>
                <a:cs typeface="Verdana" panose="020B0604030504040204" pitchFamily="34" charset="0"/>
              </a:rPr>
              <a:t>Add to you List everyday</a:t>
            </a:r>
          </a:p>
          <a:p>
            <a:pPr>
              <a:spcBef>
                <a:spcPts val="0"/>
              </a:spcBef>
              <a:spcAft>
                <a:spcPts val="600"/>
              </a:spcAft>
              <a:buClr>
                <a:schemeClr val="accent2"/>
              </a:buClr>
            </a:pPr>
            <a:r>
              <a:rPr lang="en-US" sz="3200" dirty="0" smtClean="0">
                <a:latin typeface="+mj-lt"/>
                <a:ea typeface="Verdana" panose="020B0604030504040204" pitchFamily="34" charset="0"/>
                <a:cs typeface="Verdana" panose="020B0604030504040204" pitchFamily="34" charset="0"/>
              </a:rPr>
              <a:t>Don’t pre-judge</a:t>
            </a:r>
            <a:endParaRPr lang="en-US" sz="3200" dirty="0">
              <a:latin typeface="+mj-lt"/>
              <a:ea typeface="Verdana" panose="020B0604030504040204" pitchFamily="34" charset="0"/>
              <a:cs typeface="Verdana" panose="020B0604030504040204" pitchFamily="34" charset="0"/>
            </a:endParaRPr>
          </a:p>
          <a:p>
            <a:pPr>
              <a:spcBef>
                <a:spcPts val="0"/>
              </a:spcBef>
              <a:spcAft>
                <a:spcPts val="600"/>
              </a:spcAft>
              <a:buClr>
                <a:schemeClr val="accent2"/>
              </a:buClr>
            </a:pPr>
            <a:r>
              <a:rPr lang="en-US" sz="3200" dirty="0" smtClean="0">
                <a:latin typeface="+mj-lt"/>
                <a:ea typeface="Verdana" panose="020B0604030504040204" pitchFamily="34" charset="0"/>
                <a:cs typeface="Verdana" panose="020B0604030504040204" pitchFamily="34" charset="0"/>
              </a:rPr>
              <a:t>Everyone deserves the chance to choose </a:t>
            </a:r>
          </a:p>
          <a:p>
            <a:pPr>
              <a:spcBef>
                <a:spcPts val="0"/>
              </a:spcBef>
              <a:spcAft>
                <a:spcPts val="600"/>
              </a:spcAft>
              <a:buClr>
                <a:schemeClr val="accent2"/>
              </a:buClr>
            </a:pPr>
            <a:r>
              <a:rPr lang="en-US" sz="3200" dirty="0">
                <a:latin typeface="+mj-lt"/>
                <a:ea typeface="Verdana" panose="020B0604030504040204" pitchFamily="34" charset="0"/>
                <a:cs typeface="Verdana" panose="020B0604030504040204" pitchFamily="34" charset="0"/>
              </a:rPr>
              <a:t>W</a:t>
            </a:r>
            <a:r>
              <a:rPr lang="en-US" sz="3200" dirty="0" smtClean="0">
                <a:latin typeface="+mj-lt"/>
                <a:ea typeface="Verdana" panose="020B0604030504040204" pitchFamily="34" charset="0"/>
                <a:cs typeface="Verdana" panose="020B0604030504040204" pitchFamily="34" charset="0"/>
              </a:rPr>
              <a:t>hat aspect of Reliv is right for them</a:t>
            </a:r>
            <a:endParaRPr lang="en-US" sz="3200" dirty="0">
              <a:latin typeface="+mj-lt"/>
              <a:ea typeface="Verdana" panose="020B0604030504040204" pitchFamily="34" charset="0"/>
              <a:cs typeface="Verdana" panose="020B0604030504040204" pitchFamily="34" charset="0"/>
            </a:endParaRPr>
          </a:p>
          <a:p>
            <a:pPr>
              <a:spcBef>
                <a:spcPts val="0"/>
              </a:spcBef>
              <a:spcAft>
                <a:spcPts val="600"/>
              </a:spcAft>
              <a:buClr>
                <a:schemeClr val="accent2"/>
              </a:buClr>
            </a:pPr>
            <a:r>
              <a:rPr lang="en-US" sz="3200" dirty="0" smtClean="0">
                <a:latin typeface="+mj-lt"/>
                <a:ea typeface="Verdana" panose="020B0604030504040204" pitchFamily="34" charset="0"/>
                <a:cs typeface="Verdana" panose="020B0604030504040204" pitchFamily="34" charset="0"/>
              </a:rPr>
              <a:t>Use memory joggers from your Getting Started Guide</a:t>
            </a:r>
          </a:p>
          <a:p>
            <a:pPr marL="0" indent="0">
              <a:spcBef>
                <a:spcPts val="0"/>
              </a:spcBef>
              <a:buClr>
                <a:schemeClr val="accent2"/>
              </a:buClr>
              <a:buNone/>
            </a:pPr>
            <a:endParaRPr lang="en-US" sz="3200" dirty="0">
              <a:latin typeface="+mj-lt"/>
              <a:ea typeface="Verdana" panose="020B0604030504040204" pitchFamily="34" charset="0"/>
              <a:cs typeface="Verdana" panose="020B0604030504040204" pitchFamily="34" charset="0"/>
            </a:endParaRPr>
          </a:p>
          <a:p>
            <a:pPr marL="0" indent="0">
              <a:spcBef>
                <a:spcPts val="0"/>
              </a:spcBef>
              <a:buClr>
                <a:schemeClr val="accent2"/>
              </a:buClr>
              <a:buNone/>
            </a:pPr>
            <a:r>
              <a:rPr lang="en-US" sz="3200" b="1" dirty="0" smtClean="0">
                <a:solidFill>
                  <a:srgbClr val="C00000"/>
                </a:solidFill>
                <a:latin typeface="+mj-lt"/>
                <a:ea typeface="Verdana" panose="020B0604030504040204" pitchFamily="34" charset="0"/>
                <a:cs typeface="Verdana" panose="020B0604030504040204" pitchFamily="34" charset="0"/>
              </a:rPr>
              <a:t>Add </a:t>
            </a:r>
            <a:r>
              <a:rPr lang="en-US" sz="3200" b="1" dirty="0">
                <a:solidFill>
                  <a:srgbClr val="C00000"/>
                </a:solidFill>
                <a:latin typeface="+mj-lt"/>
                <a:ea typeface="Verdana" panose="020B0604030504040204" pitchFamily="34" charset="0"/>
                <a:cs typeface="Verdana" panose="020B0604030504040204" pitchFamily="34" charset="0"/>
              </a:rPr>
              <a:t>people to your list every day</a:t>
            </a:r>
          </a:p>
          <a:p>
            <a:pPr marL="0" indent="0">
              <a:spcBef>
                <a:spcPts val="0"/>
              </a:spcBef>
              <a:buClr>
                <a:schemeClr val="accent2"/>
              </a:buClr>
              <a:buNone/>
            </a:pPr>
            <a:endParaRPr lang="en-US" sz="1900" dirty="0" smtClean="0">
              <a:latin typeface="+mj-lt"/>
              <a:ea typeface="Verdana" panose="020B0604030504040204" pitchFamily="34" charset="0"/>
              <a:cs typeface="Verdana" panose="020B0604030504040204" pitchFamily="34" charset="0"/>
            </a:endParaRPr>
          </a:p>
        </p:txBody>
      </p:sp>
      <p:sp>
        <p:nvSpPr>
          <p:cNvPr id="6" name="TextBox 5"/>
          <p:cNvSpPr txBox="1"/>
          <p:nvPr/>
        </p:nvSpPr>
        <p:spPr>
          <a:xfrm>
            <a:off x="965994" y="475507"/>
            <a:ext cx="5977600" cy="923330"/>
          </a:xfrm>
          <a:prstGeom prst="rect">
            <a:avLst/>
          </a:prstGeom>
          <a:noFill/>
        </p:spPr>
        <p:txBody>
          <a:bodyPr wrap="square" lIns="0" tIns="0" rIns="0" bIns="0" rtlCol="0">
            <a:spAutoFit/>
          </a:bodyPr>
          <a:lstStyle/>
          <a:p>
            <a:pPr lvl="0">
              <a:spcBef>
                <a:spcPct val="20000"/>
              </a:spcBef>
            </a:pPr>
            <a:r>
              <a:rPr lang="en-US" sz="6000" b="1" dirty="0" smtClean="0">
                <a:solidFill>
                  <a:srgbClr val="0070C0"/>
                </a:solidFill>
                <a:latin typeface="+mj-lt"/>
                <a:ea typeface="Verdana" panose="020B0604030504040204" pitchFamily="34" charset="0"/>
                <a:cs typeface="Verdana" panose="020B0604030504040204" pitchFamily="34" charset="0"/>
              </a:rPr>
              <a:t>Identify</a:t>
            </a:r>
            <a:endParaRPr lang="en-US" sz="6000" b="1" dirty="0">
              <a:solidFill>
                <a:srgbClr val="0070C0"/>
              </a:solidFill>
              <a:latin typeface="+mj-lt"/>
              <a:ea typeface="Verdana" panose="020B0604030504040204" pitchFamily="34" charset="0"/>
              <a:cs typeface="Verdana" panose="020B060403050404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6457" t="6303" r="24453" b="6263"/>
          <a:stretch/>
        </p:blipFill>
        <p:spPr>
          <a:xfrm rot="619335">
            <a:off x="11073164" y="4932837"/>
            <a:ext cx="2645734" cy="3534167"/>
          </a:xfrm>
          <a:prstGeom prst="rect">
            <a:avLst/>
          </a:prstGeom>
        </p:spPr>
      </p:pic>
    </p:spTree>
    <p:extLst>
      <p:ext uri="{BB962C8B-B14F-4D97-AF65-F5344CB8AC3E}">
        <p14:creationId xmlns:p14="http://schemas.microsoft.com/office/powerpoint/2010/main" val="3633139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461" y="1390072"/>
            <a:ext cx="10696448" cy="6077527"/>
          </a:xfrm>
          <a:prstGeom prst="rect">
            <a:avLst/>
          </a:prstGeom>
        </p:spPr>
      </p:pic>
      <p:grpSp>
        <p:nvGrpSpPr>
          <p:cNvPr id="5" name="Group 4"/>
          <p:cNvGrpSpPr/>
          <p:nvPr/>
        </p:nvGrpSpPr>
        <p:grpSpPr>
          <a:xfrm rot="21039542">
            <a:off x="1034249" y="100476"/>
            <a:ext cx="6246128" cy="8901512"/>
            <a:chOff x="5403273" y="61550"/>
            <a:chExt cx="6373091" cy="9082450"/>
          </a:xfrm>
          <a:effectLst/>
        </p:grpSpPr>
        <p:sp>
          <p:nvSpPr>
            <p:cNvPr id="2" name="Rectangle 1"/>
            <p:cNvSpPr/>
            <p:nvPr/>
          </p:nvSpPr>
          <p:spPr>
            <a:xfrm>
              <a:off x="5403273" y="61550"/>
              <a:ext cx="6373091" cy="9082450"/>
            </a:xfrm>
            <a:prstGeom prst="rect">
              <a:avLst/>
            </a:prstGeom>
            <a:solidFill>
              <a:schemeClr val="bg1"/>
            </a:solidFill>
            <a:ln>
              <a:solidFill>
                <a:schemeClr val="bg1"/>
              </a:solidFill>
            </a:ln>
            <a:effectLst>
              <a:outerShdw blurRad="50800" dist="38100" dir="5400000" algn="t" rotWithShape="0">
                <a:prstClr val="black">
                  <a:alpha val="40000"/>
                </a:prstClr>
              </a:out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600" r="-20395"/>
            <a:stretch/>
          </p:blipFill>
          <p:spPr>
            <a:xfrm>
              <a:off x="5511182" y="138545"/>
              <a:ext cx="6177334" cy="8743810"/>
            </a:xfrm>
            <a:prstGeom prst="rect">
              <a:avLst/>
            </a:prstGeom>
            <a:noFill/>
            <a:ln>
              <a:noFill/>
            </a:ln>
          </p:spPr>
        </p:pic>
      </p:grpSp>
    </p:spTree>
    <p:extLst>
      <p:ext uri="{BB962C8B-B14F-4D97-AF65-F5344CB8AC3E}">
        <p14:creationId xmlns:p14="http://schemas.microsoft.com/office/powerpoint/2010/main" val="1290333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ccessCircle1.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6052" y="228600"/>
            <a:ext cx="4536141" cy="3505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994" y="3713480"/>
            <a:ext cx="8382000" cy="4714875"/>
          </a:xfrm>
          <a:prstGeom prst="rect">
            <a:avLst/>
          </a:prstGeom>
        </p:spPr>
      </p:pic>
      <p:sp>
        <p:nvSpPr>
          <p:cNvPr id="3" name="Content Placeholder 2"/>
          <p:cNvSpPr>
            <a:spLocks noGrp="1"/>
          </p:cNvSpPr>
          <p:nvPr>
            <p:ph idx="1"/>
          </p:nvPr>
        </p:nvSpPr>
        <p:spPr>
          <a:xfrm>
            <a:off x="965994" y="1828800"/>
            <a:ext cx="14479429" cy="6926179"/>
          </a:xfrm>
        </p:spPr>
        <p:txBody>
          <a:bodyPr>
            <a:noAutofit/>
          </a:bodyPr>
          <a:lstStyle/>
          <a:p>
            <a:pPr marL="0" indent="0">
              <a:spcBef>
                <a:spcPts val="0"/>
              </a:spcBef>
              <a:buNone/>
            </a:pPr>
            <a:r>
              <a:rPr lang="en-US" sz="3200" b="1" dirty="0" smtClean="0">
                <a:latin typeface="Verdana" panose="020B0604030504040204" pitchFamily="34" charset="0"/>
                <a:ea typeface="Verdana" panose="020B0604030504040204" pitchFamily="34" charset="0"/>
                <a:cs typeface="Verdana" panose="020B0604030504040204" pitchFamily="34" charset="0"/>
              </a:rPr>
              <a:t/>
            </a:r>
            <a:br>
              <a:rPr lang="en-US" sz="3200" b="1" dirty="0" smtClean="0">
                <a:latin typeface="Verdana" panose="020B0604030504040204" pitchFamily="34" charset="0"/>
                <a:ea typeface="Verdana" panose="020B0604030504040204" pitchFamily="34" charset="0"/>
                <a:cs typeface="Verdana" panose="020B0604030504040204" pitchFamily="34" charset="0"/>
              </a:rPr>
            </a:br>
            <a:r>
              <a:rPr lang="en-US" sz="4000" b="1" u="sng" dirty="0" smtClean="0">
                <a:latin typeface="+mj-lt"/>
                <a:ea typeface="Verdana" panose="020B0604030504040204" pitchFamily="34" charset="0"/>
                <a:cs typeface="Verdana" panose="020B0604030504040204" pitchFamily="34" charset="0"/>
              </a:rPr>
              <a:t>Your list is never complete</a:t>
            </a:r>
            <a:endParaRPr lang="en-US" sz="4000" b="1" dirty="0" smtClean="0">
              <a:latin typeface="+mj-lt"/>
              <a:ea typeface="Verdana" panose="020B0604030504040204" pitchFamily="34" charset="0"/>
              <a:cs typeface="Verdana" panose="020B0604030504040204" pitchFamily="34" charset="0"/>
            </a:endParaRPr>
          </a:p>
          <a:p>
            <a:pPr marL="0" indent="0">
              <a:spcBef>
                <a:spcPts val="0"/>
              </a:spcBef>
              <a:buNone/>
            </a:pPr>
            <a:endParaRPr lang="en-US" sz="4000" b="1" dirty="0" smtClean="0">
              <a:latin typeface="+mj-lt"/>
              <a:ea typeface="Verdana" panose="020B0604030504040204" pitchFamily="34" charset="0"/>
              <a:cs typeface="Verdana" panose="020B0604030504040204" pitchFamily="34" charset="0"/>
            </a:endParaRPr>
          </a:p>
          <a:p>
            <a:pPr>
              <a:spcBef>
                <a:spcPts val="0"/>
              </a:spcBef>
              <a:buClr>
                <a:schemeClr val="accent2"/>
              </a:buClr>
            </a:pPr>
            <a:r>
              <a:rPr lang="en-US" sz="4000" dirty="0" smtClean="0">
                <a:latin typeface="+mj-lt"/>
                <a:ea typeface="Verdana" panose="020B0604030504040204" pitchFamily="34" charset="0"/>
                <a:cs typeface="Verdana" panose="020B0604030504040204" pitchFamily="34" charset="0"/>
              </a:rPr>
              <a:t>Go through</a:t>
            </a:r>
          </a:p>
          <a:p>
            <a:pPr lvl="1">
              <a:spcBef>
                <a:spcPts val="0"/>
              </a:spcBef>
              <a:buClr>
                <a:schemeClr val="accent2"/>
              </a:buClr>
            </a:pPr>
            <a:r>
              <a:rPr lang="en-US" sz="3200" dirty="0" smtClean="0">
                <a:latin typeface="+mj-lt"/>
                <a:ea typeface="Verdana" panose="020B0604030504040204" pitchFamily="34" charset="0"/>
                <a:cs typeface="Verdana" panose="020B0604030504040204" pitchFamily="34" charset="0"/>
              </a:rPr>
              <a:t>Your phone list</a:t>
            </a:r>
          </a:p>
          <a:p>
            <a:pPr lvl="1">
              <a:spcBef>
                <a:spcPts val="0"/>
              </a:spcBef>
              <a:buClr>
                <a:schemeClr val="accent2"/>
              </a:buClr>
            </a:pPr>
            <a:r>
              <a:rPr lang="en-US" sz="3200" dirty="0" smtClean="0">
                <a:latin typeface="+mj-lt"/>
                <a:ea typeface="Verdana" panose="020B0604030504040204" pitchFamily="34" charset="0"/>
                <a:cs typeface="Verdana" panose="020B0604030504040204" pitchFamily="34" charset="0"/>
              </a:rPr>
              <a:t>Your address book</a:t>
            </a:r>
          </a:p>
          <a:p>
            <a:pPr lvl="1">
              <a:spcBef>
                <a:spcPts val="0"/>
              </a:spcBef>
              <a:buClr>
                <a:schemeClr val="accent2"/>
              </a:buClr>
            </a:pPr>
            <a:r>
              <a:rPr lang="en-US" sz="3200" dirty="0" smtClean="0">
                <a:latin typeface="+mj-lt"/>
                <a:ea typeface="Verdana" panose="020B0604030504040204" pitchFamily="34" charset="0"/>
                <a:cs typeface="Verdana" panose="020B0604030504040204" pitchFamily="34" charset="0"/>
              </a:rPr>
              <a:t>Your email address list</a:t>
            </a:r>
          </a:p>
        </p:txBody>
      </p:sp>
      <p:sp>
        <p:nvSpPr>
          <p:cNvPr id="6" name="TextBox 5"/>
          <p:cNvSpPr txBox="1"/>
          <p:nvPr/>
        </p:nvSpPr>
        <p:spPr>
          <a:xfrm>
            <a:off x="965994" y="475507"/>
            <a:ext cx="5977600" cy="923330"/>
          </a:xfrm>
          <a:prstGeom prst="rect">
            <a:avLst/>
          </a:prstGeom>
          <a:noFill/>
        </p:spPr>
        <p:txBody>
          <a:bodyPr wrap="square" lIns="0" tIns="0" rIns="0" bIns="0" rtlCol="0">
            <a:spAutoFit/>
          </a:bodyPr>
          <a:lstStyle/>
          <a:p>
            <a:pPr lvl="0">
              <a:spcBef>
                <a:spcPct val="20000"/>
              </a:spcBef>
            </a:pPr>
            <a:r>
              <a:rPr lang="en-US" sz="6000" b="1" dirty="0" smtClean="0">
                <a:solidFill>
                  <a:srgbClr val="0070C0"/>
                </a:solidFill>
                <a:latin typeface="+mj-lt"/>
                <a:ea typeface="Verdana" panose="020B0604030504040204" pitchFamily="34" charset="0"/>
                <a:cs typeface="Verdana" panose="020B0604030504040204" pitchFamily="34" charset="0"/>
              </a:rPr>
              <a:t>Identify</a:t>
            </a:r>
            <a:endParaRPr lang="en-US" sz="6000" b="1" dirty="0">
              <a:solidFill>
                <a:srgbClr val="0070C0"/>
              </a:solidFill>
              <a:latin typeface="+mj-lt"/>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9974" b="89940" l="10000" r="100000"/>
                    </a14:imgEffect>
                  </a14:imgLayer>
                </a14:imgProps>
              </a:ext>
              <a:ext uri="{28A0092B-C50C-407E-A947-70E740481C1C}">
                <a14:useLocalDpi xmlns:a14="http://schemas.microsoft.com/office/drawing/2010/main" val="0"/>
              </a:ext>
            </a:extLst>
          </a:blip>
          <a:stretch>
            <a:fillRect/>
          </a:stretch>
        </p:blipFill>
        <p:spPr>
          <a:xfrm>
            <a:off x="4547394" y="6400133"/>
            <a:ext cx="4115799" cy="2743866"/>
          </a:xfrm>
          <a:prstGeom prst="rect">
            <a:avLst/>
          </a:prstGeom>
        </p:spPr>
      </p:pic>
    </p:spTree>
    <p:extLst>
      <p:ext uri="{BB962C8B-B14F-4D97-AF65-F5344CB8AC3E}">
        <p14:creationId xmlns:p14="http://schemas.microsoft.com/office/powerpoint/2010/main" val="1525953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ccessCircle1.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6052" y="228600"/>
            <a:ext cx="4536141" cy="3505200"/>
          </a:xfrm>
          <a:prstGeom prst="rect">
            <a:avLst/>
          </a:prstGeom>
        </p:spPr>
      </p:pic>
      <p:sp>
        <p:nvSpPr>
          <p:cNvPr id="3" name="Content Placeholder 2"/>
          <p:cNvSpPr>
            <a:spLocks noGrp="1"/>
          </p:cNvSpPr>
          <p:nvPr>
            <p:ph idx="1"/>
          </p:nvPr>
        </p:nvSpPr>
        <p:spPr>
          <a:xfrm>
            <a:off x="965994" y="1828800"/>
            <a:ext cx="14479429" cy="6926179"/>
          </a:xfrm>
        </p:spPr>
        <p:txBody>
          <a:bodyPr>
            <a:noAutofit/>
          </a:bodyPr>
          <a:lstStyle/>
          <a:p>
            <a:pPr marL="0" indent="0">
              <a:spcBef>
                <a:spcPts val="0"/>
              </a:spcBef>
              <a:buNone/>
            </a:pPr>
            <a:r>
              <a:rPr lang="en-US" sz="4000" b="1" dirty="0" smtClean="0">
                <a:latin typeface="+mj-lt"/>
                <a:ea typeface="Verdana" panose="020B0604030504040204" pitchFamily="34" charset="0"/>
                <a:cs typeface="Verdana" panose="020B0604030504040204" pitchFamily="34" charset="0"/>
              </a:rPr>
              <a:t/>
            </a:r>
            <a:br>
              <a:rPr lang="en-US" sz="4000" b="1" dirty="0" smtClean="0">
                <a:latin typeface="+mj-lt"/>
                <a:ea typeface="Verdana" panose="020B0604030504040204" pitchFamily="34" charset="0"/>
                <a:cs typeface="Verdana" panose="020B0604030504040204" pitchFamily="34" charset="0"/>
              </a:rPr>
            </a:br>
            <a:r>
              <a:rPr lang="en-US" sz="4000" b="1" u="sng" dirty="0" smtClean="0">
                <a:latin typeface="+mj-lt"/>
                <a:ea typeface="Verdana" panose="020B0604030504040204" pitchFamily="34" charset="0"/>
                <a:cs typeface="Verdana" panose="020B0604030504040204" pitchFamily="34" charset="0"/>
              </a:rPr>
              <a:t>Ask for Referrals</a:t>
            </a:r>
            <a:endParaRPr lang="en-US" sz="4000" b="1" dirty="0" smtClean="0">
              <a:latin typeface="+mj-lt"/>
              <a:ea typeface="Verdana" panose="020B0604030504040204" pitchFamily="34" charset="0"/>
              <a:cs typeface="Verdana" panose="020B0604030504040204" pitchFamily="34" charset="0"/>
            </a:endParaRPr>
          </a:p>
          <a:p>
            <a:pPr marL="0" indent="0">
              <a:spcBef>
                <a:spcPts val="0"/>
              </a:spcBef>
              <a:buNone/>
            </a:pPr>
            <a:endParaRPr lang="en-US" sz="3200" b="1" dirty="0" smtClean="0">
              <a:latin typeface="Verdana" panose="020B0604030504040204" pitchFamily="34" charset="0"/>
              <a:ea typeface="Verdana" panose="020B0604030504040204" pitchFamily="34" charset="0"/>
              <a:cs typeface="Verdana" panose="020B0604030504040204" pitchFamily="34" charset="0"/>
            </a:endParaRPr>
          </a:p>
          <a:p>
            <a:pPr>
              <a:spcBef>
                <a:spcPts val="0"/>
              </a:spcBef>
              <a:buClr>
                <a:schemeClr val="accent2"/>
              </a:buClr>
            </a:pPr>
            <a:r>
              <a:rPr lang="en-US" sz="4000" dirty="0" smtClean="0">
                <a:latin typeface="+mj-lt"/>
                <a:ea typeface="Verdana" panose="020B0604030504040204" pitchFamily="34" charset="0"/>
                <a:cs typeface="Verdana" panose="020B0604030504040204" pitchFamily="34" charset="0"/>
              </a:rPr>
              <a:t>Everyone you approach knows other people</a:t>
            </a:r>
          </a:p>
          <a:p>
            <a:pPr>
              <a:spcBef>
                <a:spcPts val="0"/>
              </a:spcBef>
              <a:buClr>
                <a:schemeClr val="accent2"/>
              </a:buClr>
            </a:pPr>
            <a:r>
              <a:rPr lang="en-US" sz="4000" dirty="0" smtClean="0">
                <a:latin typeface="+mj-lt"/>
                <a:ea typeface="Verdana" panose="020B0604030504040204" pitchFamily="34" charset="0"/>
                <a:cs typeface="Verdana" panose="020B0604030504040204" pitchFamily="34" charset="0"/>
              </a:rPr>
              <a:t>If they are not interested</a:t>
            </a:r>
          </a:p>
          <a:p>
            <a:pPr lvl="1">
              <a:spcBef>
                <a:spcPts val="0"/>
              </a:spcBef>
              <a:buClr>
                <a:schemeClr val="accent2"/>
              </a:buClr>
            </a:pPr>
            <a:r>
              <a:rPr lang="en-US" sz="3200" dirty="0" smtClean="0">
                <a:latin typeface="+mj-lt"/>
                <a:ea typeface="Verdana" panose="020B0604030504040204" pitchFamily="34" charset="0"/>
                <a:cs typeface="Verdana" panose="020B0604030504040204" pitchFamily="34" charset="0"/>
              </a:rPr>
              <a:t>ask them who they know who might be interested</a:t>
            </a:r>
          </a:p>
          <a:p>
            <a:pPr lvl="1">
              <a:spcBef>
                <a:spcPts val="0"/>
              </a:spcBef>
              <a:buClr>
                <a:schemeClr val="accent2"/>
              </a:buClr>
            </a:pPr>
            <a:endParaRPr lang="en-US" sz="1900" dirty="0" smtClean="0">
              <a:latin typeface="Verdana" panose="020B0604030504040204" pitchFamily="34" charset="0"/>
              <a:ea typeface="Verdana" panose="020B0604030504040204" pitchFamily="34" charset="0"/>
              <a:cs typeface="Verdana" panose="020B0604030504040204" pitchFamily="34" charset="0"/>
            </a:endParaRPr>
          </a:p>
          <a:p>
            <a:pPr marL="725759" lvl="1" indent="0">
              <a:spcBef>
                <a:spcPts val="0"/>
              </a:spcBef>
              <a:buClr>
                <a:schemeClr val="accent2"/>
              </a:buClr>
              <a:buNone/>
            </a:pPr>
            <a:endParaRPr lang="en-US" sz="1900" dirty="0" smtClean="0">
              <a:latin typeface="Verdana" panose="020B0604030504040204" pitchFamily="34" charset="0"/>
              <a:ea typeface="Verdana" panose="020B0604030504040204" pitchFamily="34" charset="0"/>
              <a:cs typeface="Verdana" panose="020B0604030504040204" pitchFamily="34" charset="0"/>
            </a:endParaRPr>
          </a:p>
          <a:p>
            <a:pPr marL="725759" lvl="1" indent="0">
              <a:spcBef>
                <a:spcPts val="0"/>
              </a:spcBef>
              <a:buClr>
                <a:schemeClr val="accent2"/>
              </a:buClr>
              <a:buNone/>
            </a:pPr>
            <a:endParaRPr lang="en-US" sz="1900" dirty="0" smtClean="0">
              <a:latin typeface="Verdana" panose="020B0604030504040204" pitchFamily="34" charset="0"/>
              <a:ea typeface="Verdana" panose="020B0604030504040204" pitchFamily="34" charset="0"/>
              <a:cs typeface="Verdana" panose="020B0604030504040204" pitchFamily="34" charset="0"/>
            </a:endParaRPr>
          </a:p>
          <a:p>
            <a:pPr marL="725759" lvl="1" indent="0">
              <a:spcBef>
                <a:spcPts val="0"/>
              </a:spcBef>
              <a:buClr>
                <a:schemeClr val="accent2"/>
              </a:buClr>
              <a:buNone/>
            </a:pPr>
            <a:endParaRPr lang="en-US" sz="1900" dirty="0" smtClean="0">
              <a:latin typeface="Verdana" panose="020B0604030504040204" pitchFamily="34" charset="0"/>
              <a:ea typeface="Verdana" panose="020B0604030504040204" pitchFamily="34" charset="0"/>
              <a:cs typeface="Verdana" panose="020B0604030504040204" pitchFamily="34" charset="0"/>
            </a:endParaRPr>
          </a:p>
          <a:p>
            <a:pPr marL="725759" lvl="1" indent="0">
              <a:spcBef>
                <a:spcPts val="0"/>
              </a:spcBef>
              <a:buClr>
                <a:schemeClr val="accent2"/>
              </a:buClr>
              <a:buNone/>
            </a:pPr>
            <a:r>
              <a:rPr lang="en-US" sz="4000" b="1" dirty="0" smtClean="0">
                <a:solidFill>
                  <a:srgbClr val="C00000"/>
                </a:solidFill>
                <a:latin typeface="+mj-lt"/>
                <a:ea typeface="Verdana" panose="020B0604030504040204" pitchFamily="34" charset="0"/>
                <a:cs typeface="Verdana" panose="020B0604030504040204" pitchFamily="34" charset="0"/>
              </a:rPr>
              <a:t>Remember, you are just </a:t>
            </a:r>
            <a:r>
              <a:rPr lang="en-US" sz="4000" b="1" dirty="0">
                <a:solidFill>
                  <a:srgbClr val="C00000"/>
                </a:solidFill>
                <a:latin typeface="+mj-lt"/>
                <a:ea typeface="Verdana" panose="020B0604030504040204" pitchFamily="34" charset="0"/>
                <a:cs typeface="Verdana" panose="020B0604030504040204" pitchFamily="34" charset="0"/>
              </a:rPr>
              <a:t>G</a:t>
            </a:r>
            <a:r>
              <a:rPr lang="en-US" sz="4000" b="1" dirty="0" smtClean="0">
                <a:solidFill>
                  <a:srgbClr val="C00000"/>
                </a:solidFill>
                <a:latin typeface="+mj-lt"/>
                <a:ea typeface="Verdana" panose="020B0604030504040204" pitchFamily="34" charset="0"/>
                <a:cs typeface="Verdana" panose="020B0604030504040204" pitchFamily="34" charset="0"/>
              </a:rPr>
              <a:t>etting Started</a:t>
            </a:r>
          </a:p>
        </p:txBody>
      </p:sp>
      <p:sp>
        <p:nvSpPr>
          <p:cNvPr id="6" name="TextBox 5"/>
          <p:cNvSpPr txBox="1"/>
          <p:nvPr/>
        </p:nvSpPr>
        <p:spPr>
          <a:xfrm>
            <a:off x="965994" y="475507"/>
            <a:ext cx="5977600" cy="923330"/>
          </a:xfrm>
          <a:prstGeom prst="rect">
            <a:avLst/>
          </a:prstGeom>
          <a:noFill/>
        </p:spPr>
        <p:txBody>
          <a:bodyPr wrap="square" lIns="0" tIns="0" rIns="0" bIns="0" rtlCol="0">
            <a:spAutoFit/>
          </a:bodyPr>
          <a:lstStyle/>
          <a:p>
            <a:pPr lvl="0">
              <a:spcBef>
                <a:spcPct val="20000"/>
              </a:spcBef>
            </a:pPr>
            <a:r>
              <a:rPr lang="en-US" sz="6000" b="1" dirty="0" smtClean="0">
                <a:solidFill>
                  <a:srgbClr val="0070C0"/>
                </a:solidFill>
                <a:latin typeface="+mj-lt"/>
                <a:ea typeface="Verdana" panose="020B0604030504040204" pitchFamily="34" charset="0"/>
                <a:cs typeface="Verdana" panose="020B0604030504040204" pitchFamily="34" charset="0"/>
              </a:rPr>
              <a:t>Identify</a:t>
            </a:r>
            <a:endParaRPr lang="en-US" sz="6000" b="1" dirty="0">
              <a:solidFill>
                <a:srgbClr val="0070C0"/>
              </a:solidFill>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931456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4641" y="228600"/>
            <a:ext cx="7987552" cy="6172200"/>
          </a:xfrm>
          <a:prstGeom prst="rect">
            <a:avLst/>
          </a:prstGeom>
        </p:spPr>
      </p:pic>
      <p:sp>
        <p:nvSpPr>
          <p:cNvPr id="3" name="Content Placeholder 2"/>
          <p:cNvSpPr>
            <a:spLocks noGrp="1"/>
          </p:cNvSpPr>
          <p:nvPr>
            <p:ph idx="1"/>
          </p:nvPr>
        </p:nvSpPr>
        <p:spPr>
          <a:xfrm>
            <a:off x="965995" y="1788696"/>
            <a:ext cx="14817414" cy="7050504"/>
          </a:xfrm>
        </p:spPr>
        <p:txBody>
          <a:bodyPr>
            <a:noAutofit/>
          </a:bodyPr>
          <a:lstStyle/>
          <a:p>
            <a:pPr marL="0" indent="0">
              <a:spcBef>
                <a:spcPts val="0"/>
              </a:spcBef>
              <a:buNone/>
            </a:pPr>
            <a:r>
              <a:rPr lang="en-US" sz="4000" b="1" dirty="0" smtClean="0">
                <a:solidFill>
                  <a:prstClr val="black"/>
                </a:solidFill>
                <a:latin typeface="+mj-lt"/>
                <a:ea typeface="Verdana" panose="020B0604030504040204" pitchFamily="34" charset="0"/>
                <a:cs typeface="Verdana" panose="020B0604030504040204" pitchFamily="34" charset="0"/>
              </a:rPr>
              <a:t>How do you connect with people?</a:t>
            </a:r>
            <a:endParaRPr lang="en-US" sz="4000" b="1" dirty="0" smtClean="0">
              <a:latin typeface="+mj-lt"/>
              <a:ea typeface="Verdana" panose="020B0604030504040204" pitchFamily="34" charset="0"/>
              <a:cs typeface="Verdana" panose="020B0604030504040204" pitchFamily="34" charset="0"/>
            </a:endParaRPr>
          </a:p>
          <a:p>
            <a:pPr marL="0" indent="0">
              <a:spcBef>
                <a:spcPts val="0"/>
              </a:spcBef>
              <a:buNone/>
            </a:pPr>
            <a:endParaRPr lang="en-US" sz="3200" b="1" dirty="0" smtClean="0">
              <a:latin typeface="Verdana" panose="020B0604030504040204" pitchFamily="34" charset="0"/>
              <a:ea typeface="Verdana" panose="020B0604030504040204" pitchFamily="34" charset="0"/>
              <a:cs typeface="Verdana" panose="020B0604030504040204" pitchFamily="34" charset="0"/>
            </a:endParaRPr>
          </a:p>
          <a:p>
            <a:pPr marL="1320800" lvl="1" indent="-406400">
              <a:spcBef>
                <a:spcPts val="0"/>
              </a:spcBef>
              <a:spcAft>
                <a:spcPts val="2200"/>
              </a:spcAft>
              <a:buClr>
                <a:schemeClr val="accent2"/>
              </a:buClr>
              <a:buFont typeface="Arial"/>
              <a:buChar char="•"/>
            </a:pPr>
            <a:r>
              <a:rPr lang="en-US" sz="4000" dirty="0" smtClean="0">
                <a:latin typeface="+mj-lt"/>
                <a:ea typeface="Verdana" panose="020B0604030504040204" pitchFamily="34" charset="0"/>
                <a:cs typeface="Verdana" panose="020B0604030504040204" pitchFamily="34" charset="0"/>
              </a:rPr>
              <a:t>In person</a:t>
            </a:r>
          </a:p>
          <a:p>
            <a:pPr marL="1320800" lvl="1" indent="-406400">
              <a:spcBef>
                <a:spcPts val="0"/>
              </a:spcBef>
              <a:spcAft>
                <a:spcPts val="2200"/>
              </a:spcAft>
              <a:buClr>
                <a:schemeClr val="accent2"/>
              </a:buClr>
              <a:buFont typeface="Arial"/>
              <a:buChar char="•"/>
            </a:pPr>
            <a:r>
              <a:rPr lang="en-US" sz="4000" dirty="0" smtClean="0">
                <a:latin typeface="+mj-lt"/>
                <a:ea typeface="Verdana" panose="020B0604030504040204" pitchFamily="34" charset="0"/>
                <a:cs typeface="Verdana" panose="020B0604030504040204" pitchFamily="34" charset="0"/>
              </a:rPr>
              <a:t>Online</a:t>
            </a:r>
            <a:endParaRPr lang="en-US" sz="4000" dirty="0">
              <a:latin typeface="+mj-lt"/>
              <a:ea typeface="Verdana" panose="020B0604030504040204" pitchFamily="34" charset="0"/>
              <a:cs typeface="Verdana" panose="020B0604030504040204" pitchFamily="34" charset="0"/>
            </a:endParaRPr>
          </a:p>
          <a:p>
            <a:pPr marL="1320800" lvl="1" indent="-406400">
              <a:spcBef>
                <a:spcPts val="0"/>
              </a:spcBef>
              <a:buClr>
                <a:schemeClr val="accent2"/>
              </a:buClr>
              <a:buFont typeface="Arial"/>
              <a:buChar char="•"/>
            </a:pPr>
            <a:r>
              <a:rPr lang="en-US" sz="4000" dirty="0" smtClean="0">
                <a:latin typeface="+mj-lt"/>
                <a:ea typeface="Verdana" panose="020B0604030504040204" pitchFamily="34" charset="0"/>
                <a:cs typeface="Verdana" panose="020B0604030504040204" pitchFamily="34" charset="0"/>
              </a:rPr>
              <a:t>In print</a:t>
            </a:r>
          </a:p>
          <a:p>
            <a:pPr marL="398463" lvl="1" indent="-398463">
              <a:spcBef>
                <a:spcPts val="0"/>
              </a:spcBef>
              <a:buClr>
                <a:schemeClr val="accent2"/>
              </a:buClr>
              <a:buFont typeface="Arial"/>
              <a:buChar char="•"/>
            </a:pPr>
            <a:endParaRPr lang="en-US" sz="3200" dirty="0" smtClean="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endParaRPr lang="en-US" sz="3200" b="1" dirty="0" smtClean="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4000" b="1" dirty="0" smtClean="0">
                <a:solidFill>
                  <a:srgbClr val="002060"/>
                </a:solidFill>
                <a:latin typeface="+mj-lt"/>
                <a:ea typeface="Verdana" panose="020B0604030504040204" pitchFamily="34" charset="0"/>
                <a:cs typeface="Verdana" panose="020B0604030504040204" pitchFamily="34" charset="0"/>
              </a:rPr>
              <a:t>Your business grows when you tell people about Reliv</a:t>
            </a:r>
          </a:p>
          <a:p>
            <a:pPr marL="0" indent="0">
              <a:spcBef>
                <a:spcPts val="0"/>
              </a:spcBef>
              <a:buNone/>
            </a:pPr>
            <a:endParaRPr lang="en-US" sz="4000" b="1" dirty="0" smtClean="0">
              <a:latin typeface="+mj-lt"/>
              <a:ea typeface="Verdana" panose="020B0604030504040204" pitchFamily="34" charset="0"/>
              <a:cs typeface="Verdana" panose="020B0604030504040204" pitchFamily="34" charset="0"/>
            </a:endParaRPr>
          </a:p>
          <a:p>
            <a:pPr marL="0" indent="0">
              <a:spcBef>
                <a:spcPts val="0"/>
              </a:spcBef>
              <a:buNone/>
            </a:pPr>
            <a:r>
              <a:rPr lang="en-US" sz="4000" b="1" dirty="0" smtClean="0">
                <a:solidFill>
                  <a:srgbClr val="C00000"/>
                </a:solidFill>
                <a:latin typeface="+mj-lt"/>
                <a:ea typeface="Verdana" panose="020B0604030504040204" pitchFamily="34" charset="0"/>
                <a:cs typeface="Verdana" panose="020B0604030504040204" pitchFamily="34" charset="0"/>
              </a:rPr>
              <a:t>Goal:</a:t>
            </a:r>
            <a:r>
              <a:rPr lang="en-US" sz="4000" dirty="0" smtClean="0">
                <a:solidFill>
                  <a:srgbClr val="C00000"/>
                </a:solidFill>
                <a:latin typeface="+mj-lt"/>
                <a:ea typeface="Verdana" panose="020B0604030504040204" pitchFamily="34" charset="0"/>
                <a:cs typeface="Verdana" panose="020B0604030504040204" pitchFamily="34" charset="0"/>
              </a:rPr>
              <a:t> </a:t>
            </a:r>
            <a:r>
              <a:rPr lang="en-US" sz="4000" b="1" dirty="0">
                <a:solidFill>
                  <a:srgbClr val="C00000"/>
                </a:solidFill>
                <a:latin typeface="+mj-lt"/>
                <a:ea typeface="Verdana" panose="020B0604030504040204" pitchFamily="34" charset="0"/>
                <a:cs typeface="Verdana" panose="020B0604030504040204" pitchFamily="34" charset="0"/>
              </a:rPr>
              <a:t>S</a:t>
            </a:r>
            <a:r>
              <a:rPr lang="en-US" sz="4000" b="1" dirty="0" smtClean="0">
                <a:solidFill>
                  <a:srgbClr val="C00000"/>
                </a:solidFill>
                <a:latin typeface="+mj-lt"/>
                <a:ea typeface="Verdana" panose="020B0604030504040204" pitchFamily="34" charset="0"/>
                <a:cs typeface="Verdana" panose="020B0604030504040204" pitchFamily="34" charset="0"/>
              </a:rPr>
              <a:t>et an appointment</a:t>
            </a:r>
            <a:endParaRPr lang="en-US" sz="4000" b="1" dirty="0">
              <a:solidFill>
                <a:srgbClr val="C00000"/>
              </a:solidFill>
              <a:latin typeface="+mj-lt"/>
              <a:ea typeface="Verdana" panose="020B0604030504040204" pitchFamily="34" charset="0"/>
              <a:cs typeface="Verdana" panose="020B0604030504040204" pitchFamily="34" charset="0"/>
            </a:endParaRPr>
          </a:p>
          <a:p>
            <a:pPr marL="0" indent="0">
              <a:spcBef>
                <a:spcPts val="0"/>
              </a:spcBef>
              <a:buNone/>
            </a:pPr>
            <a:endParaRPr lang="en-US" sz="3200" dirty="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endParaRPr lang="en-US"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965994" y="609600"/>
            <a:ext cx="6286326" cy="923330"/>
          </a:xfrm>
          <a:prstGeom prst="rect">
            <a:avLst/>
          </a:prstGeom>
          <a:noFill/>
        </p:spPr>
        <p:txBody>
          <a:bodyPr wrap="square" lIns="0" tIns="0" rIns="0" bIns="0" rtlCol="0">
            <a:spAutoFit/>
          </a:bodyPr>
          <a:lstStyle/>
          <a:p>
            <a:pPr lvl="0">
              <a:spcBef>
                <a:spcPct val="20000"/>
              </a:spcBef>
            </a:pPr>
            <a:r>
              <a:rPr lang="en-US" sz="6000" b="1" dirty="0" smtClean="0">
                <a:solidFill>
                  <a:srgbClr val="0070C0"/>
                </a:solidFill>
                <a:latin typeface="+mj-lt"/>
                <a:ea typeface="Verdana" panose="020B0604030504040204" pitchFamily="34" charset="0"/>
                <a:cs typeface="Verdana" panose="020B0604030504040204" pitchFamily="34" charset="0"/>
              </a:rPr>
              <a:t> Connect</a:t>
            </a:r>
            <a:endParaRPr lang="en-US" sz="6000" b="1" dirty="0">
              <a:solidFill>
                <a:srgbClr val="0070C0"/>
              </a:solidFill>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834634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2931"/>
          <a:stretch/>
        </p:blipFill>
        <p:spPr>
          <a:xfrm>
            <a:off x="7418388" y="4013200"/>
            <a:ext cx="8839200" cy="5130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1605" y="228600"/>
            <a:ext cx="4930588" cy="3810000"/>
          </a:xfrm>
          <a:prstGeom prst="rect">
            <a:avLst/>
          </a:prstGeom>
        </p:spPr>
      </p:pic>
      <p:sp>
        <p:nvSpPr>
          <p:cNvPr id="3" name="Content Placeholder 2"/>
          <p:cNvSpPr>
            <a:spLocks noGrp="1"/>
          </p:cNvSpPr>
          <p:nvPr>
            <p:ph idx="1"/>
          </p:nvPr>
        </p:nvSpPr>
        <p:spPr>
          <a:xfrm>
            <a:off x="965995" y="1788696"/>
            <a:ext cx="14817414" cy="7050504"/>
          </a:xfrm>
        </p:spPr>
        <p:txBody>
          <a:bodyPr>
            <a:noAutofit/>
          </a:bodyPr>
          <a:lstStyle/>
          <a:p>
            <a:pPr marL="0" indent="0">
              <a:spcBef>
                <a:spcPts val="0"/>
              </a:spcBef>
              <a:buNone/>
            </a:pPr>
            <a:r>
              <a:rPr lang="en-US" sz="4000" b="1" dirty="0" smtClean="0">
                <a:solidFill>
                  <a:prstClr val="black"/>
                </a:solidFill>
                <a:latin typeface="+mj-lt"/>
                <a:ea typeface="Verdana" panose="020B0604030504040204" pitchFamily="34" charset="0"/>
                <a:cs typeface="Verdana" panose="020B0604030504040204" pitchFamily="34" charset="0"/>
              </a:rPr>
              <a:t>You are the biggest asset in building your business</a:t>
            </a:r>
            <a:endParaRPr lang="en-US" sz="4000" b="1" dirty="0" smtClean="0">
              <a:latin typeface="+mj-lt"/>
              <a:ea typeface="Verdana" panose="020B0604030504040204" pitchFamily="34" charset="0"/>
              <a:cs typeface="Verdana" panose="020B0604030504040204" pitchFamily="34" charset="0"/>
            </a:endParaRPr>
          </a:p>
          <a:p>
            <a:pPr marL="0" indent="0">
              <a:spcBef>
                <a:spcPts val="0"/>
              </a:spcBef>
              <a:buNone/>
            </a:pPr>
            <a:endParaRPr lang="en-US" sz="4000" b="1" dirty="0" smtClean="0">
              <a:latin typeface="+mj-lt"/>
              <a:ea typeface="Verdana" panose="020B0604030504040204" pitchFamily="34" charset="0"/>
              <a:cs typeface="Verdana" panose="020B0604030504040204" pitchFamily="34" charset="0"/>
            </a:endParaRPr>
          </a:p>
          <a:p>
            <a:pPr marL="1252538" lvl="1" indent="-398463">
              <a:spcBef>
                <a:spcPts val="0"/>
              </a:spcBef>
              <a:spcAft>
                <a:spcPts val="2200"/>
              </a:spcAft>
              <a:buClr>
                <a:schemeClr val="accent2"/>
              </a:buClr>
              <a:buFont typeface="Arial"/>
              <a:buChar char="•"/>
            </a:pPr>
            <a:r>
              <a:rPr lang="en-US" sz="3200" dirty="0" smtClean="0">
                <a:latin typeface="+mj-lt"/>
                <a:ea typeface="Verdana" panose="020B0604030504040204" pitchFamily="34" charset="0"/>
                <a:cs typeface="Verdana" panose="020B0604030504040204" pitchFamily="34" charset="0"/>
              </a:rPr>
              <a:t>Reach out</a:t>
            </a:r>
          </a:p>
          <a:p>
            <a:pPr marL="1252538" lvl="1" indent="-398463">
              <a:spcBef>
                <a:spcPts val="0"/>
              </a:spcBef>
              <a:spcAft>
                <a:spcPts val="2200"/>
              </a:spcAft>
              <a:buClr>
                <a:schemeClr val="accent2"/>
              </a:buClr>
              <a:buFont typeface="Arial"/>
              <a:buChar char="•"/>
            </a:pPr>
            <a:r>
              <a:rPr lang="en-US" sz="3200" dirty="0" smtClean="0">
                <a:latin typeface="+mj-lt"/>
                <a:ea typeface="Verdana" panose="020B0604030504040204" pitchFamily="34" charset="0"/>
                <a:cs typeface="Verdana" panose="020B0604030504040204" pitchFamily="34" charset="0"/>
              </a:rPr>
              <a:t>Ask</a:t>
            </a:r>
            <a:endParaRPr lang="en-US" sz="3200" dirty="0">
              <a:latin typeface="+mj-lt"/>
              <a:ea typeface="Verdana" panose="020B0604030504040204" pitchFamily="34" charset="0"/>
              <a:cs typeface="Verdana" panose="020B0604030504040204" pitchFamily="34" charset="0"/>
            </a:endParaRPr>
          </a:p>
          <a:p>
            <a:pPr marL="1252538" lvl="1" indent="-398463">
              <a:spcBef>
                <a:spcPts val="0"/>
              </a:spcBef>
              <a:buClr>
                <a:schemeClr val="accent2"/>
              </a:buClr>
              <a:buFont typeface="Arial"/>
              <a:buChar char="•"/>
            </a:pPr>
            <a:r>
              <a:rPr lang="en-US" sz="3200" dirty="0" smtClean="0">
                <a:latin typeface="+mj-lt"/>
                <a:ea typeface="Verdana" panose="020B0604030504040204" pitchFamily="34" charset="0"/>
                <a:cs typeface="Verdana" panose="020B0604030504040204" pitchFamily="34" charset="0"/>
              </a:rPr>
              <a:t>Listen</a:t>
            </a:r>
          </a:p>
          <a:p>
            <a:pPr marL="0" indent="0">
              <a:spcBef>
                <a:spcPts val="0"/>
              </a:spcBef>
              <a:buNone/>
            </a:pPr>
            <a:endParaRPr lang="en-US" sz="2000" b="1" dirty="0" smtClean="0">
              <a:latin typeface="+mj-lt"/>
              <a:ea typeface="Verdana" panose="020B0604030504040204" pitchFamily="34" charset="0"/>
              <a:cs typeface="Verdana" panose="020B0604030504040204" pitchFamily="34" charset="0"/>
            </a:endParaRPr>
          </a:p>
          <a:p>
            <a:pPr marL="0" indent="0">
              <a:spcBef>
                <a:spcPts val="0"/>
              </a:spcBef>
              <a:buNone/>
            </a:pPr>
            <a:r>
              <a:rPr lang="en-US" sz="4000" b="1" dirty="0" smtClean="0">
                <a:solidFill>
                  <a:srgbClr val="002060"/>
                </a:solidFill>
                <a:latin typeface="+mj-lt"/>
                <a:ea typeface="Verdana" panose="020B0604030504040204" pitchFamily="34" charset="0"/>
                <a:cs typeface="Verdana" panose="020B0604030504040204" pitchFamily="34" charset="0"/>
              </a:rPr>
              <a:t>Your business grows when </a:t>
            </a:r>
          </a:p>
          <a:p>
            <a:pPr marL="0" indent="0">
              <a:spcBef>
                <a:spcPts val="0"/>
              </a:spcBef>
              <a:buNone/>
            </a:pPr>
            <a:r>
              <a:rPr lang="en-US" sz="4000" b="1" dirty="0" smtClean="0">
                <a:solidFill>
                  <a:srgbClr val="002060"/>
                </a:solidFill>
                <a:latin typeface="+mj-lt"/>
                <a:ea typeface="Verdana" panose="020B0604030504040204" pitchFamily="34" charset="0"/>
                <a:cs typeface="Verdana" panose="020B0604030504040204" pitchFamily="34" charset="0"/>
              </a:rPr>
              <a:t>you share your story</a:t>
            </a:r>
          </a:p>
          <a:p>
            <a:pPr marL="0" indent="0">
              <a:spcBef>
                <a:spcPts val="0"/>
              </a:spcBef>
              <a:buNone/>
            </a:pPr>
            <a:endParaRPr lang="en-US" sz="2000" b="1" dirty="0" smtClean="0">
              <a:latin typeface="+mj-lt"/>
              <a:ea typeface="Verdana" panose="020B0604030504040204" pitchFamily="34" charset="0"/>
              <a:cs typeface="Verdana" panose="020B0604030504040204" pitchFamily="34" charset="0"/>
            </a:endParaRPr>
          </a:p>
          <a:p>
            <a:pPr marL="0" indent="0">
              <a:spcBef>
                <a:spcPts val="0"/>
              </a:spcBef>
              <a:buNone/>
            </a:pPr>
            <a:r>
              <a:rPr lang="en-US" sz="4000" b="1" dirty="0" smtClean="0">
                <a:solidFill>
                  <a:srgbClr val="C00000"/>
                </a:solidFill>
                <a:latin typeface="+mj-lt"/>
                <a:ea typeface="Verdana" panose="020B0604030504040204" pitchFamily="34" charset="0"/>
                <a:cs typeface="Verdana" panose="020B0604030504040204" pitchFamily="34" charset="0"/>
              </a:rPr>
              <a:t>Goal:</a:t>
            </a:r>
            <a:r>
              <a:rPr lang="en-US" sz="4000" dirty="0" smtClean="0">
                <a:solidFill>
                  <a:srgbClr val="C00000"/>
                </a:solidFill>
                <a:latin typeface="+mj-lt"/>
                <a:ea typeface="Verdana" panose="020B0604030504040204" pitchFamily="34" charset="0"/>
                <a:cs typeface="Verdana" panose="020B0604030504040204" pitchFamily="34" charset="0"/>
              </a:rPr>
              <a:t> </a:t>
            </a:r>
            <a:r>
              <a:rPr lang="en-US" sz="4000" b="1" dirty="0">
                <a:solidFill>
                  <a:srgbClr val="C00000"/>
                </a:solidFill>
                <a:latin typeface="+mj-lt"/>
                <a:ea typeface="Verdana" panose="020B0604030504040204" pitchFamily="34" charset="0"/>
                <a:cs typeface="Verdana" panose="020B0604030504040204" pitchFamily="34" charset="0"/>
              </a:rPr>
              <a:t>S</a:t>
            </a:r>
            <a:r>
              <a:rPr lang="en-US" sz="4000" b="1" dirty="0" smtClean="0">
                <a:solidFill>
                  <a:srgbClr val="C00000"/>
                </a:solidFill>
                <a:latin typeface="+mj-lt"/>
                <a:ea typeface="Verdana" panose="020B0604030504040204" pitchFamily="34" charset="0"/>
                <a:cs typeface="Verdana" panose="020B0604030504040204" pitchFamily="34" charset="0"/>
              </a:rPr>
              <a:t>et an appointment</a:t>
            </a:r>
            <a:endParaRPr lang="en-US" sz="4000" b="1" dirty="0">
              <a:solidFill>
                <a:srgbClr val="C00000"/>
              </a:solidFill>
              <a:latin typeface="+mj-lt"/>
              <a:ea typeface="Verdana" panose="020B0604030504040204" pitchFamily="34" charset="0"/>
              <a:cs typeface="Verdana" panose="020B0604030504040204" pitchFamily="34" charset="0"/>
            </a:endParaRPr>
          </a:p>
          <a:p>
            <a:pPr marL="0" indent="0">
              <a:spcBef>
                <a:spcPts val="0"/>
              </a:spcBef>
              <a:buNone/>
            </a:pPr>
            <a:endParaRPr lang="en-US" sz="4000" dirty="0">
              <a:latin typeface="+mj-lt"/>
              <a:ea typeface="Verdana" panose="020B0604030504040204" pitchFamily="34" charset="0"/>
              <a:cs typeface="Verdana" panose="020B0604030504040204" pitchFamily="34" charset="0"/>
            </a:endParaRPr>
          </a:p>
          <a:p>
            <a:pPr marL="0" indent="0">
              <a:spcBef>
                <a:spcPts val="0"/>
              </a:spcBef>
              <a:buNone/>
            </a:pPr>
            <a:endParaRPr lang="en-US"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965994" y="609600"/>
            <a:ext cx="9601200" cy="923330"/>
          </a:xfrm>
          <a:prstGeom prst="rect">
            <a:avLst/>
          </a:prstGeom>
          <a:noFill/>
        </p:spPr>
        <p:txBody>
          <a:bodyPr wrap="square" lIns="0" tIns="0" rIns="0" bIns="0" rtlCol="0">
            <a:spAutoFit/>
          </a:bodyPr>
          <a:lstStyle/>
          <a:p>
            <a:pPr lvl="0">
              <a:spcBef>
                <a:spcPct val="20000"/>
              </a:spcBef>
            </a:pPr>
            <a:r>
              <a:rPr lang="en-US" sz="6000" b="1" dirty="0" smtClean="0">
                <a:solidFill>
                  <a:srgbClr val="0070C0"/>
                </a:solidFill>
                <a:latin typeface="+mj-lt"/>
                <a:ea typeface="Verdana" panose="020B0604030504040204" pitchFamily="34" charset="0"/>
                <a:cs typeface="Verdana" panose="020B0604030504040204" pitchFamily="34" charset="0"/>
              </a:rPr>
              <a:t> Connect – in person</a:t>
            </a:r>
            <a:endParaRPr lang="en-US" sz="6000" b="1" dirty="0">
              <a:solidFill>
                <a:srgbClr val="0070C0"/>
              </a:solidFill>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789007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5995" y="1788696"/>
            <a:ext cx="14817414" cy="7050504"/>
          </a:xfrm>
        </p:spPr>
        <p:txBody>
          <a:bodyPr>
            <a:noAutofit/>
          </a:bodyPr>
          <a:lstStyle/>
          <a:p>
            <a:pPr marL="0" indent="0">
              <a:spcBef>
                <a:spcPts val="0"/>
              </a:spcBef>
              <a:buNone/>
            </a:pPr>
            <a:r>
              <a:rPr lang="en-US" sz="4000" b="1" dirty="0" smtClean="0">
                <a:solidFill>
                  <a:prstClr val="black"/>
                </a:solidFill>
                <a:latin typeface="+mj-lt"/>
                <a:ea typeface="Verdana" panose="020B0604030504040204" pitchFamily="34" charset="0"/>
                <a:cs typeface="Verdana" panose="020B0604030504040204" pitchFamily="34" charset="0"/>
              </a:rPr>
              <a:t>Use Reliv’s Social Media platforms to connect</a:t>
            </a:r>
            <a:endParaRPr lang="en-US" sz="4000" b="1" dirty="0" smtClean="0">
              <a:latin typeface="+mj-lt"/>
              <a:ea typeface="Verdana" panose="020B0604030504040204" pitchFamily="34" charset="0"/>
              <a:cs typeface="Verdana" panose="020B0604030504040204" pitchFamily="34" charset="0"/>
            </a:endParaRPr>
          </a:p>
          <a:p>
            <a:pPr marL="398463" lvl="1" indent="-398463">
              <a:spcBef>
                <a:spcPts val="0"/>
              </a:spcBef>
              <a:spcAft>
                <a:spcPts val="600"/>
              </a:spcAft>
              <a:buClr>
                <a:schemeClr val="accent2"/>
              </a:buClr>
              <a:buFont typeface="Arial"/>
              <a:buChar char="•"/>
            </a:pPr>
            <a:r>
              <a:rPr lang="en-US" sz="4000" dirty="0" smtClean="0">
                <a:latin typeface="+mj-lt"/>
                <a:ea typeface="Verdana" panose="020B0604030504040204" pitchFamily="34" charset="0"/>
                <a:cs typeface="Verdana" panose="020B0604030504040204" pitchFamily="34" charset="0"/>
              </a:rPr>
              <a:t>Share:</a:t>
            </a:r>
          </a:p>
          <a:p>
            <a:pPr marL="1033502" lvl="2" indent="-398463">
              <a:spcBef>
                <a:spcPts val="0"/>
              </a:spcBef>
              <a:spcAft>
                <a:spcPts val="600"/>
              </a:spcAft>
              <a:buClr>
                <a:schemeClr val="accent2"/>
              </a:buClr>
              <a:buFont typeface="Arial"/>
              <a:buChar char="•"/>
            </a:pPr>
            <a:r>
              <a:rPr lang="en-US" sz="3200" dirty="0" smtClean="0">
                <a:latin typeface="+mj-lt"/>
                <a:ea typeface="Verdana" panose="020B0604030504040204" pitchFamily="34" charset="0"/>
                <a:cs typeface="Verdana" panose="020B0604030504040204" pitchFamily="34" charset="0"/>
              </a:rPr>
              <a:t>Videos</a:t>
            </a:r>
          </a:p>
          <a:p>
            <a:pPr marL="1033502" lvl="2" indent="-398463">
              <a:spcBef>
                <a:spcPts val="0"/>
              </a:spcBef>
              <a:spcAft>
                <a:spcPts val="600"/>
              </a:spcAft>
              <a:buClr>
                <a:schemeClr val="accent2"/>
              </a:buClr>
              <a:buFont typeface="Arial"/>
              <a:buChar char="•"/>
            </a:pPr>
            <a:r>
              <a:rPr lang="en-US" sz="3200" dirty="0" smtClean="0">
                <a:latin typeface="+mj-lt"/>
                <a:ea typeface="Verdana" panose="020B0604030504040204" pitchFamily="34" charset="0"/>
                <a:cs typeface="Verdana" panose="020B0604030504040204" pitchFamily="34" charset="0"/>
              </a:rPr>
              <a:t>Stories</a:t>
            </a:r>
          </a:p>
          <a:p>
            <a:pPr marL="1033502" lvl="2" indent="-398463">
              <a:spcBef>
                <a:spcPts val="0"/>
              </a:spcBef>
              <a:spcAft>
                <a:spcPts val="2200"/>
              </a:spcAft>
              <a:buClr>
                <a:schemeClr val="accent2"/>
              </a:buClr>
              <a:buFont typeface="Arial"/>
              <a:buChar char="•"/>
            </a:pPr>
            <a:r>
              <a:rPr lang="en-US" sz="3200" dirty="0">
                <a:latin typeface="+mj-lt"/>
                <a:ea typeface="Verdana" panose="020B0604030504040204" pitchFamily="34" charset="0"/>
                <a:cs typeface="Verdana" panose="020B0604030504040204" pitchFamily="34" charset="0"/>
              </a:rPr>
              <a:t>M</a:t>
            </a:r>
            <a:r>
              <a:rPr lang="en-US" sz="3200" dirty="0" smtClean="0">
                <a:latin typeface="+mj-lt"/>
                <a:ea typeface="Verdana" panose="020B0604030504040204" pitchFamily="34" charset="0"/>
                <a:cs typeface="Verdana" panose="020B0604030504040204" pitchFamily="34" charset="0"/>
              </a:rPr>
              <a:t>arketing tools</a:t>
            </a:r>
          </a:p>
          <a:p>
            <a:pPr marL="398463" lvl="1" indent="-398463">
              <a:spcBef>
                <a:spcPts val="0"/>
              </a:spcBef>
              <a:spcAft>
                <a:spcPts val="2200"/>
              </a:spcAft>
              <a:buClr>
                <a:schemeClr val="accent2"/>
              </a:buClr>
              <a:buFont typeface="Arial"/>
              <a:buChar char="•"/>
            </a:pPr>
            <a:r>
              <a:rPr lang="en-US" sz="4000" dirty="0" smtClean="0">
                <a:latin typeface="+mj-lt"/>
                <a:ea typeface="Verdana" panose="020B0604030504040204" pitchFamily="34" charset="0"/>
                <a:cs typeface="Verdana" panose="020B0604030504040204" pitchFamily="34" charset="0"/>
              </a:rPr>
              <a:t>Email &amp; Facebook links</a:t>
            </a:r>
          </a:p>
          <a:p>
            <a:pPr marL="398463" lvl="1" indent="-398463">
              <a:spcBef>
                <a:spcPts val="0"/>
              </a:spcBef>
              <a:spcAft>
                <a:spcPts val="2200"/>
              </a:spcAft>
              <a:buClr>
                <a:schemeClr val="accent2"/>
              </a:buClr>
              <a:buFont typeface="Arial"/>
              <a:buChar char="•"/>
            </a:pPr>
            <a:r>
              <a:rPr lang="en-US" sz="4000" dirty="0" err="1" smtClean="0">
                <a:latin typeface="+mj-lt"/>
                <a:ea typeface="Verdana" panose="020B0604030504040204" pitchFamily="34" charset="0"/>
                <a:cs typeface="Verdana" panose="020B0604030504040204" pitchFamily="34" charset="0"/>
              </a:rPr>
              <a:t>Utilise</a:t>
            </a:r>
            <a:r>
              <a:rPr lang="en-US" sz="4000" dirty="0" smtClean="0">
                <a:latin typeface="+mj-lt"/>
                <a:ea typeface="Verdana" panose="020B0604030504040204" pitchFamily="34" charset="0"/>
                <a:cs typeface="Verdana" panose="020B0604030504040204" pitchFamily="34" charset="0"/>
              </a:rPr>
              <a:t> the Mobile App – podcasts, videos </a:t>
            </a:r>
            <a:endParaRPr lang="en-US" sz="4000" dirty="0">
              <a:latin typeface="+mj-lt"/>
              <a:ea typeface="Verdana" panose="020B0604030504040204" pitchFamily="34" charset="0"/>
              <a:cs typeface="Verdana" panose="020B0604030504040204" pitchFamily="34" charset="0"/>
            </a:endParaRPr>
          </a:p>
          <a:p>
            <a:pPr marL="0" indent="0">
              <a:spcBef>
                <a:spcPts val="0"/>
              </a:spcBef>
              <a:buNone/>
            </a:pPr>
            <a:endParaRPr lang="en-US" sz="3200" b="1" dirty="0" smtClean="0">
              <a:latin typeface="+mj-lt"/>
              <a:ea typeface="Verdana" panose="020B0604030504040204" pitchFamily="34" charset="0"/>
              <a:cs typeface="Verdana" panose="020B0604030504040204" pitchFamily="34" charset="0"/>
            </a:endParaRPr>
          </a:p>
          <a:p>
            <a:pPr marL="0" indent="0">
              <a:spcBef>
                <a:spcPts val="0"/>
              </a:spcBef>
              <a:buNone/>
            </a:pPr>
            <a:r>
              <a:rPr lang="en-US" sz="4000" b="1" dirty="0" smtClean="0">
                <a:solidFill>
                  <a:srgbClr val="002060"/>
                </a:solidFill>
                <a:latin typeface="+mj-lt"/>
                <a:ea typeface="Verdana" panose="020B0604030504040204" pitchFamily="34" charset="0"/>
                <a:cs typeface="Verdana" panose="020B0604030504040204" pitchFamily="34" charset="0"/>
              </a:rPr>
              <a:t>Your business grows when you share results</a:t>
            </a:r>
          </a:p>
          <a:p>
            <a:pPr marL="0" indent="0">
              <a:spcBef>
                <a:spcPts val="0"/>
              </a:spcBef>
              <a:buNone/>
            </a:pPr>
            <a:r>
              <a:rPr lang="en-US" sz="4000" b="1" dirty="0" smtClean="0">
                <a:solidFill>
                  <a:srgbClr val="C00000"/>
                </a:solidFill>
                <a:latin typeface="+mj-lt"/>
                <a:ea typeface="Verdana" panose="020B0604030504040204" pitchFamily="34" charset="0"/>
                <a:cs typeface="Verdana" panose="020B0604030504040204" pitchFamily="34" charset="0"/>
              </a:rPr>
              <a:t>Goal:</a:t>
            </a:r>
            <a:r>
              <a:rPr lang="en-US" sz="4000" dirty="0" smtClean="0">
                <a:solidFill>
                  <a:srgbClr val="C00000"/>
                </a:solidFill>
                <a:latin typeface="+mj-lt"/>
                <a:ea typeface="Verdana" panose="020B0604030504040204" pitchFamily="34" charset="0"/>
                <a:cs typeface="Verdana" panose="020B0604030504040204" pitchFamily="34" charset="0"/>
              </a:rPr>
              <a:t> </a:t>
            </a:r>
            <a:r>
              <a:rPr lang="en-US" sz="4000" b="1" dirty="0">
                <a:solidFill>
                  <a:srgbClr val="C00000"/>
                </a:solidFill>
                <a:latin typeface="+mj-lt"/>
                <a:ea typeface="Verdana" panose="020B0604030504040204" pitchFamily="34" charset="0"/>
                <a:cs typeface="Verdana" panose="020B0604030504040204" pitchFamily="34" charset="0"/>
              </a:rPr>
              <a:t>S</a:t>
            </a:r>
            <a:r>
              <a:rPr lang="en-US" sz="4000" b="1" dirty="0" smtClean="0">
                <a:solidFill>
                  <a:srgbClr val="C00000"/>
                </a:solidFill>
                <a:latin typeface="+mj-lt"/>
                <a:ea typeface="Verdana" panose="020B0604030504040204" pitchFamily="34" charset="0"/>
                <a:cs typeface="Verdana" panose="020B0604030504040204" pitchFamily="34" charset="0"/>
              </a:rPr>
              <a:t>et an appointment</a:t>
            </a:r>
            <a:endParaRPr lang="en-US" sz="4000" b="1" dirty="0">
              <a:solidFill>
                <a:srgbClr val="C00000"/>
              </a:solidFill>
              <a:latin typeface="+mj-lt"/>
              <a:ea typeface="Verdana" panose="020B0604030504040204" pitchFamily="34" charset="0"/>
              <a:cs typeface="Verdana" panose="020B0604030504040204" pitchFamily="34" charset="0"/>
            </a:endParaRPr>
          </a:p>
          <a:p>
            <a:pPr marL="0" indent="0">
              <a:spcBef>
                <a:spcPts val="0"/>
              </a:spcBef>
              <a:buNone/>
            </a:pPr>
            <a:endParaRPr lang="en-US" sz="3200" dirty="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endParaRPr lang="en-US" sz="3200" dirty="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1605" y="228600"/>
            <a:ext cx="4930588" cy="3810000"/>
          </a:xfrm>
          <a:prstGeom prst="rect">
            <a:avLst/>
          </a:prstGeom>
        </p:spPr>
      </p:pic>
      <p:sp>
        <p:nvSpPr>
          <p:cNvPr id="7" name="TextBox 6"/>
          <p:cNvSpPr txBox="1"/>
          <p:nvPr/>
        </p:nvSpPr>
        <p:spPr>
          <a:xfrm>
            <a:off x="965994" y="609600"/>
            <a:ext cx="9601200" cy="923330"/>
          </a:xfrm>
          <a:prstGeom prst="rect">
            <a:avLst/>
          </a:prstGeom>
          <a:noFill/>
        </p:spPr>
        <p:txBody>
          <a:bodyPr wrap="square" lIns="0" tIns="0" rIns="0" bIns="0" rtlCol="0">
            <a:spAutoFit/>
          </a:bodyPr>
          <a:lstStyle/>
          <a:p>
            <a:pPr lvl="0">
              <a:spcBef>
                <a:spcPct val="20000"/>
              </a:spcBef>
            </a:pPr>
            <a:r>
              <a:rPr lang="en-US" sz="6000" b="1" dirty="0" smtClean="0">
                <a:solidFill>
                  <a:srgbClr val="0070C0"/>
                </a:solidFill>
                <a:latin typeface="+mj-lt"/>
                <a:ea typeface="Verdana" panose="020B0604030504040204" pitchFamily="34" charset="0"/>
                <a:cs typeface="Verdana" panose="020B0604030504040204" pitchFamily="34" charset="0"/>
              </a:rPr>
              <a:t> Connect – online</a:t>
            </a:r>
            <a:endParaRPr lang="en-US" sz="6000" b="1" dirty="0">
              <a:solidFill>
                <a:srgbClr val="0070C0"/>
              </a:solidFill>
              <a:latin typeface="+mj-lt"/>
              <a:ea typeface="Verdana" panose="020B0604030504040204" pitchFamily="34" charset="0"/>
              <a:cs typeface="Verdana" panose="020B0604030504040204" pitchFamily="34" charset="0"/>
            </a:endParaRPr>
          </a:p>
        </p:txBody>
      </p:sp>
      <p:pic>
        <p:nvPicPr>
          <p:cNvPr id="5" name="Picture 4" descr="UpdatedSMicons.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1828" y="3276600"/>
            <a:ext cx="4764873" cy="93696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35332">
            <a:off x="10982975" y="4590829"/>
            <a:ext cx="1422399" cy="25247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563130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5995" y="1788696"/>
            <a:ext cx="14817414" cy="7050504"/>
          </a:xfrm>
        </p:spPr>
        <p:txBody>
          <a:bodyPr>
            <a:noAutofit/>
          </a:bodyPr>
          <a:lstStyle/>
          <a:p>
            <a:pPr marL="0" indent="0">
              <a:spcBef>
                <a:spcPts val="0"/>
              </a:spcBef>
              <a:buNone/>
            </a:pPr>
            <a:r>
              <a:rPr lang="en-US" sz="4000" b="1" dirty="0" err="1" smtClean="0">
                <a:solidFill>
                  <a:prstClr val="black"/>
                </a:solidFill>
                <a:latin typeface="+mj-lt"/>
                <a:ea typeface="Verdana" panose="020B0604030504040204" pitchFamily="34" charset="0"/>
                <a:cs typeface="Verdana" panose="020B0604030504040204" pitchFamily="34" charset="0"/>
              </a:rPr>
              <a:t>LunaRich</a:t>
            </a:r>
            <a:r>
              <a:rPr lang="en-US" sz="4000" b="1" dirty="0" smtClean="0">
                <a:solidFill>
                  <a:prstClr val="black"/>
                </a:solidFill>
                <a:latin typeface="+mj-lt"/>
                <a:ea typeface="Verdana" panose="020B0604030504040204" pitchFamily="34" charset="0"/>
                <a:cs typeface="Verdana" panose="020B0604030504040204" pitchFamily="34" charset="0"/>
              </a:rPr>
              <a:t> makes Reliv the </a:t>
            </a:r>
          </a:p>
          <a:p>
            <a:pPr marL="0" indent="0">
              <a:spcBef>
                <a:spcPts val="0"/>
              </a:spcBef>
              <a:buNone/>
            </a:pPr>
            <a:r>
              <a:rPr lang="en-US" sz="4000" b="1" dirty="0" smtClean="0">
                <a:solidFill>
                  <a:prstClr val="black"/>
                </a:solidFill>
                <a:latin typeface="+mj-lt"/>
                <a:ea typeface="Verdana" panose="020B0604030504040204" pitchFamily="34" charset="0"/>
                <a:cs typeface="Verdana" panose="020B0604030504040204" pitchFamily="34" charset="0"/>
              </a:rPr>
              <a:t>Nutritional Epigenetics Company</a:t>
            </a:r>
            <a:endParaRPr lang="en-US" sz="4000" b="1" dirty="0" smtClean="0">
              <a:latin typeface="+mj-lt"/>
              <a:ea typeface="Verdana" panose="020B0604030504040204" pitchFamily="34" charset="0"/>
              <a:cs typeface="Verdana" panose="020B0604030504040204" pitchFamily="34" charset="0"/>
            </a:endParaRPr>
          </a:p>
          <a:p>
            <a:pPr marL="0" indent="0">
              <a:spcBef>
                <a:spcPts val="0"/>
              </a:spcBef>
              <a:buNone/>
            </a:pPr>
            <a:endParaRPr lang="en-US" sz="4000" b="1" dirty="0" smtClean="0">
              <a:latin typeface="+mj-lt"/>
              <a:ea typeface="Verdana" panose="020B0604030504040204" pitchFamily="34" charset="0"/>
              <a:cs typeface="Verdana" panose="020B0604030504040204" pitchFamily="34" charset="0"/>
            </a:endParaRPr>
          </a:p>
          <a:p>
            <a:pPr marL="398463" lvl="1" indent="-398463">
              <a:spcBef>
                <a:spcPts val="0"/>
              </a:spcBef>
              <a:spcAft>
                <a:spcPts val="1800"/>
              </a:spcAft>
              <a:buClr>
                <a:schemeClr val="accent2"/>
              </a:buClr>
              <a:buFont typeface="Arial"/>
              <a:buChar char="•"/>
            </a:pPr>
            <a:r>
              <a:rPr lang="en-US" sz="4000" dirty="0" smtClean="0">
                <a:latin typeface="+mj-lt"/>
                <a:ea typeface="Verdana" panose="020B0604030504040204" pitchFamily="34" charset="0"/>
                <a:cs typeface="Verdana" panose="020B0604030504040204" pitchFamily="34" charset="0"/>
              </a:rPr>
              <a:t>Product Catalogue</a:t>
            </a:r>
          </a:p>
          <a:p>
            <a:pPr marL="398463" lvl="1" indent="-398463">
              <a:spcBef>
                <a:spcPts val="0"/>
              </a:spcBef>
              <a:spcAft>
                <a:spcPts val="1800"/>
              </a:spcAft>
              <a:buClr>
                <a:schemeClr val="accent2"/>
              </a:buClr>
              <a:buFont typeface="Arial"/>
              <a:buChar char="•"/>
            </a:pPr>
            <a:r>
              <a:rPr lang="en-US" sz="4000" dirty="0" smtClean="0">
                <a:latin typeface="+mj-lt"/>
                <a:ea typeface="Verdana" panose="020B0604030504040204" pitchFamily="34" charset="0"/>
                <a:cs typeface="Verdana" panose="020B0604030504040204" pitchFamily="34" charset="0"/>
              </a:rPr>
              <a:t>Online brochures</a:t>
            </a:r>
          </a:p>
          <a:p>
            <a:pPr marL="0" indent="0">
              <a:spcBef>
                <a:spcPts val="0"/>
              </a:spcBef>
              <a:buNone/>
            </a:pPr>
            <a:endParaRPr lang="en-US" sz="4000" b="1" dirty="0" smtClean="0">
              <a:latin typeface="+mj-lt"/>
              <a:ea typeface="Verdana" panose="020B0604030504040204" pitchFamily="34" charset="0"/>
              <a:cs typeface="Verdana" panose="020B0604030504040204" pitchFamily="34" charset="0"/>
            </a:endParaRPr>
          </a:p>
          <a:p>
            <a:pPr marL="0" indent="0">
              <a:spcBef>
                <a:spcPts val="0"/>
              </a:spcBef>
              <a:buNone/>
            </a:pPr>
            <a:r>
              <a:rPr lang="en-US" sz="4000" b="1" dirty="0" smtClean="0">
                <a:solidFill>
                  <a:srgbClr val="002060"/>
                </a:solidFill>
                <a:latin typeface="+mj-lt"/>
                <a:ea typeface="Verdana" panose="020B0604030504040204" pitchFamily="34" charset="0"/>
                <a:cs typeface="Verdana" panose="020B0604030504040204" pitchFamily="34" charset="0"/>
              </a:rPr>
              <a:t>Your business grows when </a:t>
            </a:r>
          </a:p>
          <a:p>
            <a:pPr marL="0" indent="0">
              <a:spcBef>
                <a:spcPts val="0"/>
              </a:spcBef>
              <a:buNone/>
            </a:pPr>
            <a:r>
              <a:rPr lang="en-US" sz="4000" b="1" dirty="0" smtClean="0">
                <a:solidFill>
                  <a:srgbClr val="002060"/>
                </a:solidFill>
                <a:latin typeface="+mj-lt"/>
                <a:ea typeface="Verdana" panose="020B0604030504040204" pitchFamily="34" charset="0"/>
                <a:cs typeface="Verdana" panose="020B0604030504040204" pitchFamily="34" charset="0"/>
              </a:rPr>
              <a:t>you share information</a:t>
            </a:r>
          </a:p>
          <a:p>
            <a:pPr marL="0" indent="0">
              <a:spcBef>
                <a:spcPts val="0"/>
              </a:spcBef>
              <a:buNone/>
            </a:pPr>
            <a:endParaRPr lang="en-US" sz="4000" b="1" dirty="0" smtClean="0">
              <a:latin typeface="+mj-lt"/>
              <a:ea typeface="Verdana" panose="020B0604030504040204" pitchFamily="34" charset="0"/>
              <a:cs typeface="Verdana" panose="020B0604030504040204" pitchFamily="34" charset="0"/>
            </a:endParaRPr>
          </a:p>
          <a:p>
            <a:pPr marL="0" indent="0">
              <a:spcBef>
                <a:spcPts val="0"/>
              </a:spcBef>
              <a:buNone/>
            </a:pPr>
            <a:r>
              <a:rPr lang="en-US" sz="4000" b="1" dirty="0" smtClean="0">
                <a:solidFill>
                  <a:srgbClr val="C00000"/>
                </a:solidFill>
                <a:latin typeface="+mj-lt"/>
                <a:ea typeface="Verdana" panose="020B0604030504040204" pitchFamily="34" charset="0"/>
                <a:cs typeface="Verdana" panose="020B0604030504040204" pitchFamily="34" charset="0"/>
              </a:rPr>
              <a:t>Goal:</a:t>
            </a:r>
            <a:r>
              <a:rPr lang="en-US" sz="4000" dirty="0" smtClean="0">
                <a:solidFill>
                  <a:srgbClr val="C00000"/>
                </a:solidFill>
                <a:latin typeface="+mj-lt"/>
                <a:ea typeface="Verdana" panose="020B0604030504040204" pitchFamily="34" charset="0"/>
                <a:cs typeface="Verdana" panose="020B0604030504040204" pitchFamily="34" charset="0"/>
              </a:rPr>
              <a:t> </a:t>
            </a:r>
            <a:r>
              <a:rPr lang="en-US" sz="4000" b="1" dirty="0">
                <a:solidFill>
                  <a:srgbClr val="C00000"/>
                </a:solidFill>
                <a:latin typeface="+mj-lt"/>
                <a:ea typeface="Verdana" panose="020B0604030504040204" pitchFamily="34" charset="0"/>
                <a:cs typeface="Verdana" panose="020B0604030504040204" pitchFamily="34" charset="0"/>
              </a:rPr>
              <a:t>S</a:t>
            </a:r>
            <a:r>
              <a:rPr lang="en-US" sz="4000" b="1" dirty="0" smtClean="0">
                <a:solidFill>
                  <a:srgbClr val="C00000"/>
                </a:solidFill>
                <a:latin typeface="+mj-lt"/>
                <a:ea typeface="Verdana" panose="020B0604030504040204" pitchFamily="34" charset="0"/>
                <a:cs typeface="Verdana" panose="020B0604030504040204" pitchFamily="34" charset="0"/>
              </a:rPr>
              <a:t>et an appointment</a:t>
            </a:r>
            <a:endParaRPr lang="en-US" sz="4000" b="1" dirty="0">
              <a:solidFill>
                <a:srgbClr val="C00000"/>
              </a:solidFill>
              <a:latin typeface="+mj-lt"/>
              <a:ea typeface="Verdana" panose="020B0604030504040204" pitchFamily="34" charset="0"/>
              <a:cs typeface="Verdana" panose="020B0604030504040204" pitchFamily="34" charset="0"/>
            </a:endParaRPr>
          </a:p>
          <a:p>
            <a:pPr marL="0" indent="0">
              <a:spcBef>
                <a:spcPts val="0"/>
              </a:spcBef>
              <a:buNone/>
            </a:pPr>
            <a:endParaRPr lang="en-US" sz="3200" dirty="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endParaRPr lang="en-US"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965994" y="609600"/>
            <a:ext cx="9601200" cy="923330"/>
          </a:xfrm>
          <a:prstGeom prst="rect">
            <a:avLst/>
          </a:prstGeom>
          <a:noFill/>
        </p:spPr>
        <p:txBody>
          <a:bodyPr wrap="square" lIns="0" tIns="0" rIns="0" bIns="0" rtlCol="0">
            <a:spAutoFit/>
          </a:bodyPr>
          <a:lstStyle/>
          <a:p>
            <a:pPr lvl="0">
              <a:spcBef>
                <a:spcPct val="20000"/>
              </a:spcBef>
            </a:pPr>
            <a:r>
              <a:rPr lang="en-US" sz="6000" b="1" dirty="0" smtClean="0">
                <a:solidFill>
                  <a:srgbClr val="0070C0"/>
                </a:solidFill>
                <a:latin typeface="+mj-lt"/>
                <a:ea typeface="Verdana" panose="020B0604030504040204" pitchFamily="34" charset="0"/>
                <a:cs typeface="Verdana" panose="020B0604030504040204" pitchFamily="34" charset="0"/>
              </a:rPr>
              <a:t> Connect – in print</a:t>
            </a:r>
            <a:endParaRPr lang="en-US" sz="6000" b="1" dirty="0">
              <a:solidFill>
                <a:srgbClr val="0070C0"/>
              </a:solidFill>
              <a:latin typeface="+mj-lt"/>
              <a:ea typeface="Verdana" panose="020B0604030504040204" pitchFamily="34" charset="0"/>
              <a:cs typeface="Verdana" panose="020B060403050404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1605" y="228600"/>
            <a:ext cx="4930588" cy="3810000"/>
          </a:xfrm>
          <a:prstGeom prst="rect">
            <a:avLst/>
          </a:prstGeom>
        </p:spPr>
      </p:pic>
      <p:pic>
        <p:nvPicPr>
          <p:cNvPr id="8" name="Picture 7" descr="epigenetics.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83979">
            <a:off x="11854207" y="4301753"/>
            <a:ext cx="2958933" cy="3851790"/>
          </a:xfrm>
          <a:prstGeom prst="rect">
            <a:avLst/>
          </a:prstGeom>
          <a:ln>
            <a:solidFill>
              <a:srgbClr val="000000"/>
            </a:solidFill>
          </a:ln>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83979">
            <a:off x="9821958" y="4483760"/>
            <a:ext cx="2876348" cy="38630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4394" y="3581400"/>
            <a:ext cx="2958935" cy="29589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432718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3594" y="3928004"/>
            <a:ext cx="7823994" cy="5215996"/>
          </a:xfrm>
          <a:prstGeom prst="rect">
            <a:avLst/>
          </a:prstGeom>
        </p:spPr>
      </p:pic>
      <p:sp>
        <p:nvSpPr>
          <p:cNvPr id="3" name="Content Placeholder 2"/>
          <p:cNvSpPr>
            <a:spLocks noGrp="1"/>
          </p:cNvSpPr>
          <p:nvPr>
            <p:ph idx="1"/>
          </p:nvPr>
        </p:nvSpPr>
        <p:spPr>
          <a:xfrm>
            <a:off x="965995" y="1788696"/>
            <a:ext cx="14817414" cy="7050504"/>
          </a:xfrm>
        </p:spPr>
        <p:txBody>
          <a:bodyPr>
            <a:noAutofit/>
          </a:bodyPr>
          <a:lstStyle/>
          <a:p>
            <a:pPr marL="0" indent="0">
              <a:spcBef>
                <a:spcPts val="0"/>
              </a:spcBef>
              <a:buNone/>
            </a:pPr>
            <a:r>
              <a:rPr lang="en-US" sz="4000" b="1" dirty="0">
                <a:solidFill>
                  <a:prstClr val="black"/>
                </a:solidFill>
                <a:latin typeface="+mj-lt"/>
                <a:ea typeface="Verdana" panose="020B0604030504040204" pitchFamily="34" charset="0"/>
                <a:cs typeface="Verdana" panose="020B0604030504040204" pitchFamily="34" charset="0"/>
              </a:rPr>
              <a:t>Review 20 prospects </a:t>
            </a:r>
            <a:r>
              <a:rPr lang="en-US" sz="4000" b="1" dirty="0" smtClean="0">
                <a:solidFill>
                  <a:prstClr val="black"/>
                </a:solidFill>
                <a:latin typeface="+mj-lt"/>
                <a:ea typeface="Verdana" panose="020B0604030504040204" pitchFamily="34" charset="0"/>
                <a:cs typeface="Verdana" panose="020B0604030504040204" pitchFamily="34" charset="0"/>
              </a:rPr>
              <a:t>with </a:t>
            </a:r>
            <a:r>
              <a:rPr lang="en-US" sz="4000" b="1" dirty="0" err="1">
                <a:solidFill>
                  <a:prstClr val="black"/>
                </a:solidFill>
                <a:latin typeface="+mj-lt"/>
                <a:ea typeface="Verdana" panose="020B0604030504040204" pitchFamily="34" charset="0"/>
                <a:cs typeface="Verdana" panose="020B0604030504040204" pitchFamily="34" charset="0"/>
              </a:rPr>
              <a:t>upline</a:t>
            </a:r>
            <a:r>
              <a:rPr lang="en-US" sz="4000" b="1" dirty="0">
                <a:solidFill>
                  <a:prstClr val="black"/>
                </a:solidFill>
                <a:latin typeface="+mj-lt"/>
                <a:ea typeface="Verdana" panose="020B0604030504040204" pitchFamily="34" charset="0"/>
                <a:cs typeface="Verdana" panose="020B0604030504040204" pitchFamily="34" charset="0"/>
              </a:rPr>
              <a:t> </a:t>
            </a:r>
            <a:r>
              <a:rPr lang="en-US" sz="4000" dirty="0" smtClean="0">
                <a:latin typeface="+mj-lt"/>
              </a:rPr>
              <a:t>—</a:t>
            </a:r>
            <a:r>
              <a:rPr lang="en-US" sz="4000" b="1" dirty="0" smtClean="0">
                <a:latin typeface="+mj-lt"/>
                <a:ea typeface="Verdana" panose="020B0604030504040204" pitchFamily="34" charset="0"/>
                <a:cs typeface="Verdana" panose="020B0604030504040204" pitchFamily="34" charset="0"/>
              </a:rPr>
              <a:t> </a:t>
            </a:r>
          </a:p>
          <a:p>
            <a:pPr marL="0" indent="0">
              <a:spcBef>
                <a:spcPts val="0"/>
              </a:spcBef>
              <a:buNone/>
            </a:pPr>
            <a:r>
              <a:rPr lang="en-US" sz="4000" b="1" dirty="0" smtClean="0">
                <a:latin typeface="+mj-lt"/>
                <a:ea typeface="Verdana" panose="020B0604030504040204" pitchFamily="34" charset="0"/>
                <a:cs typeface="Verdana" panose="020B0604030504040204" pitchFamily="34" charset="0"/>
              </a:rPr>
              <a:t>Who’s </a:t>
            </a:r>
            <a:r>
              <a:rPr lang="en-US" sz="4000" b="1" dirty="0">
                <a:latin typeface="+mj-lt"/>
                <a:ea typeface="Verdana" panose="020B0604030504040204" pitchFamily="34" charset="0"/>
                <a:cs typeface="Verdana" panose="020B0604030504040204" pitchFamily="34" charset="0"/>
              </a:rPr>
              <a:t>first</a:t>
            </a:r>
            <a:r>
              <a:rPr lang="en-US" sz="4000" b="1" dirty="0" smtClean="0">
                <a:latin typeface="+mj-lt"/>
                <a:ea typeface="Verdana" panose="020B0604030504040204" pitchFamily="34" charset="0"/>
                <a:cs typeface="Verdana" panose="020B0604030504040204" pitchFamily="34" charset="0"/>
              </a:rPr>
              <a:t>?</a:t>
            </a:r>
          </a:p>
          <a:p>
            <a:pPr marL="0" indent="0">
              <a:spcBef>
                <a:spcPts val="0"/>
              </a:spcBef>
              <a:buNone/>
            </a:pPr>
            <a:endParaRPr lang="en-US" sz="4000" b="1" dirty="0" smtClean="0">
              <a:latin typeface="+mj-lt"/>
              <a:ea typeface="Verdana" panose="020B0604030504040204" pitchFamily="34" charset="0"/>
              <a:cs typeface="Verdana" panose="020B0604030504040204" pitchFamily="34" charset="0"/>
            </a:endParaRPr>
          </a:p>
          <a:p>
            <a:pPr marL="0" indent="0">
              <a:spcBef>
                <a:spcPts val="0"/>
              </a:spcBef>
              <a:buNone/>
            </a:pPr>
            <a:r>
              <a:rPr lang="en-US" sz="4000" b="1" dirty="0" smtClean="0">
                <a:latin typeface="+mj-lt"/>
                <a:ea typeface="Verdana" panose="020B0604030504040204" pitchFamily="34" charset="0"/>
                <a:cs typeface="Verdana" panose="020B0604030504040204" pitchFamily="34" charset="0"/>
              </a:rPr>
              <a:t>What </a:t>
            </a:r>
            <a:r>
              <a:rPr lang="en-US" sz="4000" b="1" dirty="0">
                <a:latin typeface="+mj-lt"/>
                <a:ea typeface="Verdana" panose="020B0604030504040204" pitchFamily="34" charset="0"/>
                <a:cs typeface="Verdana" panose="020B0604030504040204" pitchFamily="34" charset="0"/>
              </a:rPr>
              <a:t>do I say? </a:t>
            </a:r>
          </a:p>
          <a:p>
            <a:pPr marL="398463" lvl="1" indent="-398463">
              <a:spcBef>
                <a:spcPts val="0"/>
              </a:spcBef>
              <a:spcAft>
                <a:spcPts val="2200"/>
              </a:spcAft>
              <a:buClr>
                <a:schemeClr val="accent2"/>
              </a:buClr>
              <a:buFont typeface="Arial"/>
              <a:buChar char="•"/>
            </a:pPr>
            <a:r>
              <a:rPr lang="en-US" sz="3200" dirty="0">
                <a:latin typeface="+mj-lt"/>
                <a:ea typeface="Verdana" panose="020B0604030504040204" pitchFamily="34" charset="0"/>
                <a:cs typeface="Verdana" panose="020B0604030504040204" pitchFamily="34" charset="0"/>
              </a:rPr>
              <a:t>Share </a:t>
            </a:r>
            <a:r>
              <a:rPr lang="en-US" sz="3200" dirty="0" smtClean="0">
                <a:latin typeface="+mj-lt"/>
                <a:ea typeface="Verdana" panose="020B0604030504040204" pitchFamily="34" charset="0"/>
                <a:cs typeface="Verdana" panose="020B0604030504040204" pitchFamily="34" charset="0"/>
              </a:rPr>
              <a:t>excitement </a:t>
            </a:r>
            <a:r>
              <a:rPr lang="en-US" sz="3200" dirty="0">
                <a:latin typeface="+mj-lt"/>
                <a:ea typeface="Verdana" panose="020B0604030504040204" pitchFamily="34" charset="0"/>
                <a:cs typeface="Verdana" panose="020B0604030504040204" pitchFamily="34" charset="0"/>
              </a:rPr>
              <a:t>and </a:t>
            </a:r>
            <a:r>
              <a:rPr lang="en-US" sz="3200" i="1" dirty="0">
                <a:latin typeface="+mj-lt"/>
                <a:ea typeface="Verdana" panose="020B0604030504040204" pitchFamily="34" charset="0"/>
                <a:cs typeface="Verdana" panose="020B0604030504040204" pitchFamily="34" charset="0"/>
              </a:rPr>
              <a:t>why</a:t>
            </a:r>
            <a:r>
              <a:rPr lang="en-US" sz="3200" dirty="0">
                <a:latin typeface="+mj-lt"/>
                <a:ea typeface="Verdana" panose="020B0604030504040204" pitchFamily="34" charset="0"/>
                <a:cs typeface="Verdana" panose="020B0604030504040204" pitchFamily="34" charset="0"/>
              </a:rPr>
              <a:t> </a:t>
            </a:r>
            <a:r>
              <a:rPr lang="en-US" sz="3200" dirty="0" smtClean="0">
                <a:latin typeface="+mj-lt"/>
                <a:ea typeface="Verdana" panose="020B0604030504040204" pitchFamily="34" charset="0"/>
                <a:cs typeface="Verdana" panose="020B0604030504040204" pitchFamily="34" charset="0"/>
              </a:rPr>
              <a:t>you </a:t>
            </a:r>
            <a:r>
              <a:rPr lang="en-US" sz="3200" dirty="0">
                <a:latin typeface="+mj-lt"/>
                <a:ea typeface="Verdana" panose="020B0604030504040204" pitchFamily="34" charset="0"/>
                <a:cs typeface="Verdana" panose="020B0604030504040204" pitchFamily="34" charset="0"/>
              </a:rPr>
              <a:t>thought of them!</a:t>
            </a:r>
          </a:p>
          <a:p>
            <a:pPr marL="398463" lvl="1" indent="-398463">
              <a:spcBef>
                <a:spcPts val="0"/>
              </a:spcBef>
              <a:buClr>
                <a:schemeClr val="accent2"/>
              </a:buClr>
              <a:buFont typeface="Arial"/>
              <a:buChar char="•"/>
            </a:pPr>
            <a:r>
              <a:rPr lang="en-US" sz="3200" dirty="0">
                <a:latin typeface="+mj-lt"/>
                <a:ea typeface="Verdana" panose="020B0604030504040204" pitchFamily="34" charset="0"/>
                <a:cs typeface="Verdana" panose="020B0604030504040204" pitchFamily="34" charset="0"/>
              </a:rPr>
              <a:t>Using their </a:t>
            </a:r>
            <a:r>
              <a:rPr lang="en-US" sz="3200" i="1" dirty="0">
                <a:latin typeface="+mj-lt"/>
                <a:ea typeface="Verdana" panose="020B0604030504040204" pitchFamily="34" charset="0"/>
                <a:cs typeface="Verdana" panose="020B0604030504040204" pitchFamily="34" charset="0"/>
              </a:rPr>
              <a:t>why</a:t>
            </a:r>
            <a:r>
              <a:rPr lang="en-US" sz="3200" dirty="0">
                <a:latin typeface="+mj-lt"/>
                <a:ea typeface="Verdana" panose="020B0604030504040204" pitchFamily="34" charset="0"/>
                <a:cs typeface="Verdana" panose="020B0604030504040204" pitchFamily="34" charset="0"/>
              </a:rPr>
              <a:t> lets </a:t>
            </a:r>
            <a:r>
              <a:rPr lang="en-US" sz="3200" dirty="0" smtClean="0">
                <a:latin typeface="+mj-lt"/>
                <a:ea typeface="Verdana" panose="020B0604030504040204" pitchFamily="34" charset="0"/>
                <a:cs typeface="Verdana" panose="020B0604030504040204" pitchFamily="34" charset="0"/>
              </a:rPr>
              <a:t>them know </a:t>
            </a:r>
            <a:r>
              <a:rPr lang="en-US" sz="3200" dirty="0">
                <a:latin typeface="+mj-lt"/>
                <a:ea typeface="Verdana" panose="020B0604030504040204" pitchFamily="34" charset="0"/>
                <a:cs typeface="Verdana" panose="020B0604030504040204" pitchFamily="34" charset="0"/>
              </a:rPr>
              <a:t>you </a:t>
            </a:r>
            <a:r>
              <a:rPr lang="en-US" sz="3200" dirty="0" smtClean="0">
                <a:latin typeface="+mj-lt"/>
                <a:ea typeface="Verdana" panose="020B0604030504040204" pitchFamily="34" charset="0"/>
                <a:cs typeface="Verdana" panose="020B0604030504040204" pitchFamily="34" charset="0"/>
              </a:rPr>
              <a:t>care</a:t>
            </a:r>
          </a:p>
          <a:p>
            <a:pPr marL="0" indent="0">
              <a:spcBef>
                <a:spcPts val="0"/>
              </a:spcBef>
              <a:buNone/>
            </a:pPr>
            <a:endParaRPr lang="en-US" sz="4000" b="1" dirty="0" smtClean="0">
              <a:latin typeface="+mj-lt"/>
              <a:ea typeface="Verdana" panose="020B0604030504040204" pitchFamily="34" charset="0"/>
              <a:cs typeface="Verdana" panose="020B0604030504040204" pitchFamily="34" charset="0"/>
            </a:endParaRPr>
          </a:p>
          <a:p>
            <a:pPr marL="0" indent="0">
              <a:spcBef>
                <a:spcPts val="0"/>
              </a:spcBef>
              <a:buNone/>
            </a:pPr>
            <a:r>
              <a:rPr lang="en-US" sz="4000" b="1" dirty="0" smtClean="0">
                <a:solidFill>
                  <a:srgbClr val="002060"/>
                </a:solidFill>
                <a:latin typeface="+mj-lt"/>
                <a:ea typeface="Verdana" panose="020B0604030504040204" pitchFamily="34" charset="0"/>
                <a:cs typeface="Verdana" panose="020B0604030504040204" pitchFamily="34" charset="0"/>
              </a:rPr>
              <a:t>Use </a:t>
            </a:r>
            <a:r>
              <a:rPr lang="en-US" sz="4000" b="1" dirty="0">
                <a:solidFill>
                  <a:srgbClr val="002060"/>
                </a:solidFill>
                <a:latin typeface="+mj-lt"/>
                <a:ea typeface="Verdana" panose="020B0604030504040204" pitchFamily="34" charset="0"/>
                <a:cs typeface="Verdana" panose="020B0604030504040204" pitchFamily="34" charset="0"/>
              </a:rPr>
              <a:t>c</a:t>
            </a:r>
            <a:r>
              <a:rPr lang="en-US" sz="4000" b="1" dirty="0" smtClean="0">
                <a:solidFill>
                  <a:srgbClr val="002060"/>
                </a:solidFill>
                <a:latin typeface="+mj-lt"/>
                <a:ea typeface="Verdana" panose="020B0604030504040204" pitchFamily="34" charset="0"/>
                <a:cs typeface="Verdana" panose="020B0604030504040204" pitchFamily="34" charset="0"/>
              </a:rPr>
              <a:t>ompany tools to validate</a:t>
            </a:r>
          </a:p>
          <a:p>
            <a:pPr marL="0" indent="0">
              <a:spcBef>
                <a:spcPts val="0"/>
              </a:spcBef>
              <a:buNone/>
            </a:pPr>
            <a:endParaRPr lang="en-US" sz="4000" b="1" dirty="0" smtClean="0">
              <a:latin typeface="+mj-lt"/>
              <a:ea typeface="Verdana" panose="020B0604030504040204" pitchFamily="34" charset="0"/>
              <a:cs typeface="Verdana" panose="020B0604030504040204" pitchFamily="34" charset="0"/>
            </a:endParaRPr>
          </a:p>
          <a:p>
            <a:pPr marL="0" indent="0">
              <a:spcBef>
                <a:spcPts val="0"/>
              </a:spcBef>
              <a:buNone/>
            </a:pPr>
            <a:r>
              <a:rPr lang="en-US" sz="4000" b="1" dirty="0" smtClean="0">
                <a:solidFill>
                  <a:srgbClr val="C00000"/>
                </a:solidFill>
                <a:latin typeface="+mj-lt"/>
                <a:ea typeface="Verdana" panose="020B0604030504040204" pitchFamily="34" charset="0"/>
                <a:cs typeface="Verdana" panose="020B0604030504040204" pitchFamily="34" charset="0"/>
              </a:rPr>
              <a:t>Goal:</a:t>
            </a:r>
            <a:r>
              <a:rPr lang="en-US" sz="4000" dirty="0" smtClean="0">
                <a:solidFill>
                  <a:srgbClr val="C00000"/>
                </a:solidFill>
                <a:latin typeface="+mj-lt"/>
                <a:ea typeface="Verdana" panose="020B0604030504040204" pitchFamily="34" charset="0"/>
                <a:cs typeface="Verdana" panose="020B0604030504040204" pitchFamily="34" charset="0"/>
              </a:rPr>
              <a:t> </a:t>
            </a:r>
            <a:r>
              <a:rPr lang="en-US" sz="4000" b="1" dirty="0">
                <a:solidFill>
                  <a:srgbClr val="C00000"/>
                </a:solidFill>
                <a:latin typeface="+mj-lt"/>
                <a:ea typeface="Verdana" panose="020B0604030504040204" pitchFamily="34" charset="0"/>
                <a:cs typeface="Verdana" panose="020B0604030504040204" pitchFamily="34" charset="0"/>
              </a:rPr>
              <a:t>S</a:t>
            </a:r>
            <a:r>
              <a:rPr lang="en-US" sz="4000" b="1" dirty="0" smtClean="0">
                <a:solidFill>
                  <a:srgbClr val="C00000"/>
                </a:solidFill>
                <a:latin typeface="+mj-lt"/>
                <a:ea typeface="Verdana" panose="020B0604030504040204" pitchFamily="34" charset="0"/>
                <a:cs typeface="Verdana" panose="020B0604030504040204" pitchFamily="34" charset="0"/>
              </a:rPr>
              <a:t>et an appointment</a:t>
            </a:r>
            <a:endParaRPr lang="en-US" sz="4000" b="1" dirty="0">
              <a:solidFill>
                <a:srgbClr val="C00000"/>
              </a:solidFill>
              <a:latin typeface="+mj-lt"/>
              <a:ea typeface="Verdana" panose="020B0604030504040204" pitchFamily="34" charset="0"/>
              <a:cs typeface="Verdana" panose="020B0604030504040204" pitchFamily="34" charset="0"/>
            </a:endParaRPr>
          </a:p>
          <a:p>
            <a:pPr marL="0" indent="0">
              <a:spcBef>
                <a:spcPts val="0"/>
              </a:spcBef>
              <a:buNone/>
            </a:pPr>
            <a:endParaRPr lang="en-US" sz="4000" dirty="0">
              <a:latin typeface="+mj-lt"/>
              <a:ea typeface="Verdana" panose="020B0604030504040204" pitchFamily="34" charset="0"/>
              <a:cs typeface="Verdana" panose="020B0604030504040204" pitchFamily="34" charset="0"/>
            </a:endParaRPr>
          </a:p>
          <a:p>
            <a:pPr marL="0" indent="0">
              <a:spcBef>
                <a:spcPts val="0"/>
              </a:spcBef>
              <a:buNone/>
            </a:pPr>
            <a:endParaRPr lang="en-US" sz="4000" dirty="0">
              <a:latin typeface="+mj-lt"/>
              <a:ea typeface="Verdana" panose="020B0604030504040204" pitchFamily="34" charset="0"/>
              <a:cs typeface="Verdana" panose="020B0604030504040204" pitchFamily="34" charset="0"/>
            </a:endParaRPr>
          </a:p>
        </p:txBody>
      </p:sp>
      <p:sp>
        <p:nvSpPr>
          <p:cNvPr id="4" name="TextBox 3"/>
          <p:cNvSpPr txBox="1"/>
          <p:nvPr/>
        </p:nvSpPr>
        <p:spPr>
          <a:xfrm>
            <a:off x="965994" y="609600"/>
            <a:ext cx="6286326" cy="923330"/>
          </a:xfrm>
          <a:prstGeom prst="rect">
            <a:avLst/>
          </a:prstGeom>
          <a:noFill/>
        </p:spPr>
        <p:txBody>
          <a:bodyPr wrap="square" lIns="0" tIns="0" rIns="0" bIns="0" rtlCol="0">
            <a:spAutoFit/>
          </a:bodyPr>
          <a:lstStyle/>
          <a:p>
            <a:pPr lvl="0">
              <a:spcBef>
                <a:spcPct val="20000"/>
              </a:spcBef>
            </a:pPr>
            <a:r>
              <a:rPr lang="en-US" sz="6000" b="1" dirty="0" smtClean="0">
                <a:solidFill>
                  <a:srgbClr val="0070C0"/>
                </a:solidFill>
                <a:latin typeface="+mj-lt"/>
                <a:ea typeface="Verdana" panose="020B0604030504040204" pitchFamily="34" charset="0"/>
                <a:cs typeface="Verdana" panose="020B0604030504040204" pitchFamily="34" charset="0"/>
              </a:rPr>
              <a:t> 2. Connect</a:t>
            </a:r>
            <a:endParaRPr lang="en-US" sz="6000" b="1" dirty="0">
              <a:solidFill>
                <a:srgbClr val="0070C0"/>
              </a:solidFill>
              <a:latin typeface="+mj-lt"/>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1605" y="228600"/>
            <a:ext cx="4930588" cy="3810000"/>
          </a:xfrm>
          <a:prstGeom prst="rect">
            <a:avLst/>
          </a:prstGeom>
        </p:spPr>
      </p:pic>
    </p:spTree>
    <p:extLst>
      <p:ext uri="{BB962C8B-B14F-4D97-AF65-F5344CB8AC3E}">
        <p14:creationId xmlns:p14="http://schemas.microsoft.com/office/powerpoint/2010/main" val="15661814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5995" y="1788696"/>
            <a:ext cx="14817414" cy="7050504"/>
          </a:xfrm>
        </p:spPr>
        <p:txBody>
          <a:bodyPr>
            <a:noAutofit/>
          </a:bodyPr>
          <a:lstStyle/>
          <a:p>
            <a:pPr marL="0" indent="0">
              <a:spcBef>
                <a:spcPts val="0"/>
              </a:spcBef>
              <a:buNone/>
            </a:pPr>
            <a:r>
              <a:rPr lang="en-US" sz="4000" b="1" dirty="0" smtClean="0">
                <a:solidFill>
                  <a:prstClr val="black"/>
                </a:solidFill>
                <a:latin typeface="+mj-lt"/>
                <a:ea typeface="Verdana" panose="020B0604030504040204" pitchFamily="34" charset="0"/>
                <a:cs typeface="Verdana" panose="020B0604030504040204" pitchFamily="34" charset="0"/>
              </a:rPr>
              <a:t>Set up an appointment</a:t>
            </a:r>
            <a:endParaRPr lang="en-US" sz="4000" b="1" dirty="0" smtClean="0">
              <a:latin typeface="+mj-lt"/>
              <a:ea typeface="Verdana" panose="020B0604030504040204" pitchFamily="34" charset="0"/>
              <a:cs typeface="Verdana" panose="020B0604030504040204" pitchFamily="34" charset="0"/>
            </a:endParaRPr>
          </a:p>
          <a:p>
            <a:pPr marL="0" indent="0">
              <a:spcBef>
                <a:spcPts val="0"/>
              </a:spcBef>
              <a:buNone/>
            </a:pPr>
            <a:endParaRPr lang="en-US" sz="4000" b="1" dirty="0" smtClean="0">
              <a:latin typeface="+mj-lt"/>
              <a:ea typeface="Verdana" panose="020B0604030504040204" pitchFamily="34" charset="0"/>
              <a:cs typeface="Verdana" panose="020B0604030504040204" pitchFamily="34" charset="0"/>
            </a:endParaRPr>
          </a:p>
          <a:p>
            <a:pPr marL="0" indent="0">
              <a:spcBef>
                <a:spcPts val="0"/>
              </a:spcBef>
              <a:buNone/>
            </a:pPr>
            <a:r>
              <a:rPr lang="en-US" sz="4000" b="1" dirty="0" smtClean="0">
                <a:latin typeface="+mj-lt"/>
                <a:ea typeface="Verdana" panose="020B0604030504040204" pitchFamily="34" charset="0"/>
                <a:cs typeface="Verdana" panose="020B0604030504040204" pitchFamily="34" charset="0"/>
              </a:rPr>
              <a:t>What </a:t>
            </a:r>
            <a:r>
              <a:rPr lang="en-US" sz="4000" b="1" dirty="0">
                <a:latin typeface="+mj-lt"/>
                <a:ea typeface="Verdana" panose="020B0604030504040204" pitchFamily="34" charset="0"/>
                <a:cs typeface="Verdana" panose="020B0604030504040204" pitchFamily="34" charset="0"/>
              </a:rPr>
              <a:t>do I </a:t>
            </a:r>
            <a:r>
              <a:rPr lang="en-US" sz="4000" b="1" dirty="0" smtClean="0">
                <a:latin typeface="+mj-lt"/>
                <a:ea typeface="Verdana" panose="020B0604030504040204" pitchFamily="34" charset="0"/>
                <a:cs typeface="Verdana" panose="020B0604030504040204" pitchFamily="34" charset="0"/>
              </a:rPr>
              <a:t>do? </a:t>
            </a:r>
            <a:endParaRPr lang="en-US" sz="4000" b="1" dirty="0">
              <a:latin typeface="+mj-lt"/>
              <a:ea typeface="Verdana" panose="020B0604030504040204" pitchFamily="34" charset="0"/>
              <a:cs typeface="Verdana" panose="020B0604030504040204" pitchFamily="34" charset="0"/>
            </a:endParaRPr>
          </a:p>
          <a:p>
            <a:pPr marL="1312863" lvl="1" indent="-398463">
              <a:spcBef>
                <a:spcPts val="0"/>
              </a:spcBef>
              <a:spcAft>
                <a:spcPts val="600"/>
              </a:spcAft>
              <a:buClr>
                <a:schemeClr val="accent2"/>
              </a:buClr>
              <a:buFont typeface="Arial"/>
              <a:buChar char="•"/>
            </a:pPr>
            <a:r>
              <a:rPr lang="en-US" sz="3200" dirty="0" smtClean="0">
                <a:latin typeface="+mj-lt"/>
                <a:ea typeface="Verdana" panose="020B0604030504040204" pitchFamily="34" charset="0"/>
                <a:cs typeface="Verdana" panose="020B0604030504040204" pitchFamily="34" charset="0"/>
              </a:rPr>
              <a:t>Set up a time and place</a:t>
            </a:r>
            <a:endParaRPr lang="en-US" sz="3200" dirty="0">
              <a:latin typeface="+mj-lt"/>
              <a:ea typeface="Verdana" panose="020B0604030504040204" pitchFamily="34" charset="0"/>
              <a:cs typeface="Verdana" panose="020B0604030504040204" pitchFamily="34" charset="0"/>
            </a:endParaRPr>
          </a:p>
          <a:p>
            <a:pPr marL="1312863" lvl="1" indent="-398463">
              <a:spcBef>
                <a:spcPts val="0"/>
              </a:spcBef>
              <a:spcAft>
                <a:spcPts val="600"/>
              </a:spcAft>
              <a:buClr>
                <a:schemeClr val="accent2"/>
              </a:buClr>
              <a:buFont typeface="Arial"/>
              <a:buChar char="•"/>
            </a:pPr>
            <a:r>
              <a:rPr lang="en-US" sz="3200" dirty="0" smtClean="0">
                <a:latin typeface="+mj-lt"/>
                <a:ea typeface="Verdana" panose="020B0604030504040204" pitchFamily="34" charset="0"/>
                <a:cs typeface="Verdana" panose="020B0604030504040204" pitchFamily="34" charset="0"/>
              </a:rPr>
              <a:t>Include your </a:t>
            </a:r>
            <a:r>
              <a:rPr lang="en-US" sz="3200" dirty="0" err="1" smtClean="0">
                <a:latin typeface="+mj-lt"/>
                <a:ea typeface="Verdana" panose="020B0604030504040204" pitchFamily="34" charset="0"/>
                <a:cs typeface="Verdana" panose="020B0604030504040204" pitchFamily="34" charset="0"/>
              </a:rPr>
              <a:t>upline</a:t>
            </a:r>
            <a:r>
              <a:rPr lang="en-US" sz="3200" dirty="0" smtClean="0">
                <a:latin typeface="+mj-lt"/>
                <a:ea typeface="Verdana" panose="020B0604030504040204" pitchFamily="34" charset="0"/>
                <a:cs typeface="Verdana" panose="020B0604030504040204" pitchFamily="34" charset="0"/>
              </a:rPr>
              <a:t> (if available)</a:t>
            </a:r>
          </a:p>
          <a:p>
            <a:pPr marL="1312863" lvl="1" indent="-398463">
              <a:spcBef>
                <a:spcPts val="0"/>
              </a:spcBef>
              <a:spcAft>
                <a:spcPts val="600"/>
              </a:spcAft>
              <a:buClr>
                <a:schemeClr val="accent2"/>
              </a:buClr>
              <a:buFont typeface="Arial"/>
              <a:buChar char="•"/>
            </a:pPr>
            <a:r>
              <a:rPr lang="en-US" sz="3200" dirty="0" smtClean="0">
                <a:latin typeface="+mj-lt"/>
                <a:ea typeface="Verdana" panose="020B0604030504040204" pitchFamily="34" charset="0"/>
                <a:cs typeface="Verdana" panose="020B0604030504040204" pitchFamily="34" charset="0"/>
              </a:rPr>
              <a:t>Do not go into detail</a:t>
            </a:r>
          </a:p>
          <a:p>
            <a:pPr marL="1312863" lvl="1" indent="-398463">
              <a:spcBef>
                <a:spcPts val="0"/>
              </a:spcBef>
              <a:spcAft>
                <a:spcPts val="600"/>
              </a:spcAft>
              <a:buClr>
                <a:schemeClr val="accent2"/>
              </a:buClr>
              <a:buFont typeface="Arial"/>
              <a:buChar char="•"/>
            </a:pPr>
            <a:r>
              <a:rPr lang="en-US" sz="3200" dirty="0" smtClean="0">
                <a:latin typeface="+mj-lt"/>
                <a:ea typeface="Verdana" panose="020B0604030504040204" pitchFamily="34" charset="0"/>
                <a:cs typeface="Verdana" panose="020B0604030504040204" pitchFamily="34" charset="0"/>
              </a:rPr>
              <a:t>Answer all questions at the appointment</a:t>
            </a:r>
          </a:p>
          <a:p>
            <a:pPr marL="0" indent="0">
              <a:spcBef>
                <a:spcPts val="0"/>
              </a:spcBef>
              <a:buNone/>
            </a:pPr>
            <a:endParaRPr lang="en-US" sz="4000" b="1" dirty="0" smtClean="0">
              <a:latin typeface="+mj-lt"/>
              <a:ea typeface="Verdana" panose="020B0604030504040204" pitchFamily="34" charset="0"/>
              <a:cs typeface="Verdana" panose="020B0604030504040204" pitchFamily="34" charset="0"/>
            </a:endParaRPr>
          </a:p>
          <a:p>
            <a:pPr marL="0" indent="0">
              <a:spcBef>
                <a:spcPts val="0"/>
              </a:spcBef>
              <a:buNone/>
            </a:pPr>
            <a:r>
              <a:rPr lang="en-US" sz="4000" b="1" dirty="0" smtClean="0">
                <a:solidFill>
                  <a:srgbClr val="002060"/>
                </a:solidFill>
                <a:latin typeface="+mj-lt"/>
                <a:ea typeface="Verdana" panose="020B0604030504040204" pitchFamily="34" charset="0"/>
                <a:cs typeface="Verdana" panose="020B0604030504040204" pitchFamily="34" charset="0"/>
              </a:rPr>
              <a:t>Your </a:t>
            </a:r>
            <a:r>
              <a:rPr lang="en-US" sz="4000" b="1" dirty="0" err="1" smtClean="0">
                <a:solidFill>
                  <a:srgbClr val="002060"/>
                </a:solidFill>
                <a:latin typeface="+mj-lt"/>
                <a:ea typeface="Verdana" panose="020B0604030504040204" pitchFamily="34" charset="0"/>
                <a:cs typeface="Verdana" panose="020B0604030504040204" pitchFamily="34" charset="0"/>
              </a:rPr>
              <a:t>upline</a:t>
            </a:r>
            <a:r>
              <a:rPr lang="en-US" sz="4000" b="1" dirty="0" smtClean="0">
                <a:solidFill>
                  <a:srgbClr val="002060"/>
                </a:solidFill>
                <a:latin typeface="+mj-lt"/>
                <a:ea typeface="Verdana" panose="020B0604030504040204" pitchFamily="34" charset="0"/>
                <a:cs typeface="Verdana" panose="020B0604030504040204" pitchFamily="34" charset="0"/>
              </a:rPr>
              <a:t> will do this 3 or 4 times – </a:t>
            </a:r>
          </a:p>
          <a:p>
            <a:pPr marL="0" indent="0">
              <a:spcBef>
                <a:spcPts val="0"/>
              </a:spcBef>
              <a:buNone/>
            </a:pPr>
            <a:r>
              <a:rPr lang="en-US" sz="4000" b="1" dirty="0" smtClean="0">
                <a:solidFill>
                  <a:srgbClr val="002060"/>
                </a:solidFill>
                <a:latin typeface="+mj-lt"/>
                <a:ea typeface="Verdana" panose="020B0604030504040204" pitchFamily="34" charset="0"/>
                <a:cs typeface="Verdana" panose="020B0604030504040204" pitchFamily="34" charset="0"/>
              </a:rPr>
              <a:t>then it’s up to you</a:t>
            </a:r>
          </a:p>
          <a:p>
            <a:pPr marL="0" indent="0">
              <a:spcBef>
                <a:spcPts val="0"/>
              </a:spcBef>
              <a:buNone/>
            </a:pPr>
            <a:endParaRPr lang="en-US" sz="2000" b="1" dirty="0" smtClean="0">
              <a:latin typeface="+mj-lt"/>
              <a:ea typeface="Verdana" panose="020B0604030504040204" pitchFamily="34" charset="0"/>
              <a:cs typeface="Verdana" panose="020B0604030504040204" pitchFamily="34" charset="0"/>
            </a:endParaRPr>
          </a:p>
          <a:p>
            <a:pPr marL="0" indent="0">
              <a:spcBef>
                <a:spcPts val="0"/>
              </a:spcBef>
              <a:buNone/>
            </a:pPr>
            <a:r>
              <a:rPr lang="en-US" sz="4000" b="1" dirty="0" smtClean="0">
                <a:solidFill>
                  <a:srgbClr val="C00000"/>
                </a:solidFill>
                <a:latin typeface="+mj-lt"/>
                <a:ea typeface="Verdana" panose="020B0604030504040204" pitchFamily="34" charset="0"/>
                <a:cs typeface="Verdana" panose="020B0604030504040204" pitchFamily="34" charset="0"/>
              </a:rPr>
              <a:t>Goal:</a:t>
            </a:r>
            <a:r>
              <a:rPr lang="en-US" sz="4000" dirty="0" smtClean="0">
                <a:solidFill>
                  <a:srgbClr val="C00000"/>
                </a:solidFill>
                <a:latin typeface="+mj-lt"/>
                <a:ea typeface="Verdana" panose="020B0604030504040204" pitchFamily="34" charset="0"/>
                <a:cs typeface="Verdana" panose="020B0604030504040204" pitchFamily="34" charset="0"/>
              </a:rPr>
              <a:t> </a:t>
            </a:r>
            <a:r>
              <a:rPr lang="en-US" sz="4000" b="1" dirty="0">
                <a:solidFill>
                  <a:srgbClr val="C00000"/>
                </a:solidFill>
                <a:latin typeface="+mj-lt"/>
                <a:ea typeface="Verdana" panose="020B0604030504040204" pitchFamily="34" charset="0"/>
                <a:cs typeface="Verdana" panose="020B0604030504040204" pitchFamily="34" charset="0"/>
              </a:rPr>
              <a:t>S</a:t>
            </a:r>
            <a:r>
              <a:rPr lang="en-US" sz="4000" b="1" dirty="0" smtClean="0">
                <a:solidFill>
                  <a:srgbClr val="C00000"/>
                </a:solidFill>
                <a:latin typeface="+mj-lt"/>
                <a:ea typeface="Verdana" panose="020B0604030504040204" pitchFamily="34" charset="0"/>
                <a:cs typeface="Verdana" panose="020B0604030504040204" pitchFamily="34" charset="0"/>
              </a:rPr>
              <a:t>et an appointment</a:t>
            </a:r>
            <a:endParaRPr lang="en-US" sz="4000" b="1" dirty="0">
              <a:solidFill>
                <a:srgbClr val="C00000"/>
              </a:solidFill>
              <a:latin typeface="+mj-lt"/>
              <a:ea typeface="Verdana" panose="020B0604030504040204" pitchFamily="34" charset="0"/>
              <a:cs typeface="Verdana" panose="020B0604030504040204" pitchFamily="34" charset="0"/>
            </a:endParaRPr>
          </a:p>
          <a:p>
            <a:pPr marL="0" indent="0">
              <a:spcBef>
                <a:spcPts val="0"/>
              </a:spcBef>
              <a:buNone/>
            </a:pPr>
            <a:endParaRPr lang="en-US" sz="3200" dirty="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endParaRPr lang="en-US"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965994" y="609600"/>
            <a:ext cx="6286326" cy="923330"/>
          </a:xfrm>
          <a:prstGeom prst="rect">
            <a:avLst/>
          </a:prstGeom>
          <a:noFill/>
        </p:spPr>
        <p:txBody>
          <a:bodyPr wrap="square" lIns="0" tIns="0" rIns="0" bIns="0" rtlCol="0">
            <a:spAutoFit/>
          </a:bodyPr>
          <a:lstStyle/>
          <a:p>
            <a:pPr lvl="0">
              <a:spcBef>
                <a:spcPct val="20000"/>
              </a:spcBef>
            </a:pPr>
            <a:r>
              <a:rPr lang="en-US" sz="6000" b="1" dirty="0" smtClean="0">
                <a:solidFill>
                  <a:srgbClr val="0070C0"/>
                </a:solidFill>
                <a:latin typeface="+mj-lt"/>
                <a:ea typeface="Verdana" panose="020B0604030504040204" pitchFamily="34" charset="0"/>
                <a:cs typeface="Verdana" panose="020B0604030504040204" pitchFamily="34" charset="0"/>
              </a:rPr>
              <a:t> Connect</a:t>
            </a:r>
            <a:endParaRPr lang="en-US" sz="6000" b="1" dirty="0">
              <a:solidFill>
                <a:srgbClr val="0070C0"/>
              </a:solidFill>
              <a:latin typeface="+mj-lt"/>
              <a:ea typeface="Verdana" panose="020B0604030504040204" pitchFamily="34" charset="0"/>
              <a:cs typeface="Verdana" panose="020B060403050404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1605" y="228600"/>
            <a:ext cx="4930588" cy="3810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9394" y="3870550"/>
            <a:ext cx="7202541" cy="5294786"/>
          </a:xfrm>
          <a:prstGeom prst="rect">
            <a:avLst/>
          </a:prstGeom>
        </p:spPr>
      </p:pic>
    </p:spTree>
    <p:extLst>
      <p:ext uri="{BB962C8B-B14F-4D97-AF65-F5344CB8AC3E}">
        <p14:creationId xmlns:p14="http://schemas.microsoft.com/office/powerpoint/2010/main" val="23869037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0768"/>
          <a:stretch/>
        </p:blipFill>
        <p:spPr>
          <a:xfrm>
            <a:off x="1988797" y="1838937"/>
            <a:ext cx="12279993" cy="7305063"/>
          </a:xfrm>
          <a:prstGeom prst="rect">
            <a:avLst/>
          </a:prstGeom>
        </p:spPr>
      </p:pic>
      <p:sp>
        <p:nvSpPr>
          <p:cNvPr id="7" name="Rounded Rectangle 6"/>
          <p:cNvSpPr/>
          <p:nvPr/>
        </p:nvSpPr>
        <p:spPr>
          <a:xfrm>
            <a:off x="0" y="-15239"/>
            <a:ext cx="16257588" cy="237023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304800"/>
            <a:ext cx="16257588" cy="1846659"/>
          </a:xfrm>
          <a:prstGeom prst="rect">
            <a:avLst/>
          </a:prstGeom>
          <a:noFill/>
        </p:spPr>
        <p:txBody>
          <a:bodyPr wrap="square" lIns="0" tIns="0" rIns="0" bIns="0" rtlCol="0">
            <a:spAutoFit/>
          </a:bodyPr>
          <a:lstStyle/>
          <a:p>
            <a:pPr lvl="0" algn="ctr"/>
            <a:r>
              <a:rPr lang="en-US" sz="6000" b="1" dirty="0" smtClean="0">
                <a:solidFill>
                  <a:srgbClr val="C00000"/>
                </a:solidFill>
                <a:latin typeface="+mj-lt"/>
                <a:ea typeface="Verdana" panose="020B0604030504040204" pitchFamily="34" charset="0"/>
                <a:cs typeface="Verdana" panose="020B0604030504040204" pitchFamily="34" charset="0"/>
              </a:rPr>
              <a:t>Business Success Training</a:t>
            </a:r>
          </a:p>
          <a:p>
            <a:pPr lvl="0" algn="ctr"/>
            <a:r>
              <a:rPr lang="en-US" sz="6000" b="1" dirty="0" smtClean="0">
                <a:solidFill>
                  <a:srgbClr val="0070C0"/>
                </a:solidFill>
                <a:latin typeface="+mj-lt"/>
                <a:ea typeface="Verdana" panose="020B0604030504040204" pitchFamily="34" charset="0"/>
                <a:cs typeface="Verdana" panose="020B0604030504040204" pitchFamily="34" charset="0"/>
              </a:rPr>
              <a:t>Module 1</a:t>
            </a:r>
            <a:endParaRPr lang="en-US" sz="6000" b="1" dirty="0">
              <a:solidFill>
                <a:srgbClr val="0070C0"/>
              </a:solidFill>
              <a:latin typeface="+mj-lt"/>
              <a:ea typeface="Verdana" panose="020B0604030504040204" pitchFamily="34" charset="0"/>
              <a:cs typeface="Verdana" panose="020B0604030504040204" pitchFamily="34" charset="0"/>
            </a:endParaRPr>
          </a:p>
        </p:txBody>
      </p:sp>
      <p:pic>
        <p:nvPicPr>
          <p:cNvPr id="2" name="Picture 1" descr="RelivBlue2995.jpg"/>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9236" y1="26852" x2="39236" y2="26852"/>
                        <a14:foregroundMark x1="25579" y1="28241" x2="25579" y2="28241"/>
                        <a14:foregroundMark x1="44560" y1="28588" x2="44560" y2="28588"/>
                        <a14:foregroundMark x1="50000" y1="25579" x2="50000" y2="25579"/>
                        <a14:foregroundMark x1="56250" y1="27894" x2="56250" y2="27894"/>
                        <a14:foregroundMark x1="62269" y1="26852" x2="62269" y2="26852"/>
                        <a14:foregroundMark x1="45949" y1="43519" x2="45949" y2="43519"/>
                        <a14:foregroundMark x1="46991" y1="52894" x2="46991" y2="52894"/>
                        <a14:foregroundMark x1="47338" y1="60532" x2="47338" y2="60532"/>
                        <a14:foregroundMark x1="50231" y1="60880" x2="50231" y2="60880"/>
                        <a14:foregroundMark x1="50926" y1="53819" x2="50926" y2="53819"/>
                        <a14:foregroundMark x1="50579" y1="46181" x2="51273" y2="45139"/>
                        <a14:foregroundMark x1="50579" y1="31481" x2="50579" y2="31481"/>
                        <a14:foregroundMark x1="55903" y1="31481" x2="55903" y2="31481"/>
                        <a14:foregroundMark x1="63657" y1="32176" x2="63657" y2="32176"/>
                        <a14:foregroundMark x1="66319" y1="38542" x2="66319" y2="38542"/>
                        <a14:foregroundMark x1="69560" y1="30903" x2="69560" y2="30903"/>
                        <a14:foregroundMark x1="50000" y1="19213" x2="50000" y2="19213"/>
                        <a14:foregroundMark x1="40278" y1="24884" x2="40278" y2="24884"/>
                        <a14:foregroundMark x1="34606" y1="31250" x2="34606" y2="31250"/>
                        <a14:foregroundMark x1="40278" y1="30903" x2="40278" y2="30903"/>
                        <a14:foregroundMark x1="31597" y1="24884" x2="31597" y2="24884"/>
                        <a14:foregroundMark x1="40972" y1="38889" x2="40972" y2="38889"/>
                        <a14:foregroundMark x1="53588" y1="49190" x2="53588" y2="49190"/>
                        <a14:foregroundMark x1="53935" y1="55903" x2="53935" y2="55903"/>
                        <a14:foregroundMark x1="52662" y1="62153" x2="52662" y2="62153"/>
                        <a14:foregroundMark x1="48611" y1="45833" x2="48611" y2="45833"/>
                        <a14:foregroundMark x1="56597" y1="52199" x2="56597" y2="52199"/>
                        <a14:foregroundMark x1="59259" y1="57870" x2="59259" y2="57870"/>
                        <a14:foregroundMark x1="63657" y1="62847" x2="63657" y2="62847"/>
                        <a14:foregroundMark x1="69907" y1="65509" x2="69907" y2="65509"/>
                        <a14:foregroundMark x1="69907" y1="72801" x2="69907" y2="72801"/>
                        <a14:foregroundMark x1="62269" y1="69560" x2="62269" y2="69560"/>
                        <a14:foregroundMark x1="58333" y1="63542" x2="58333" y2="63542"/>
                        <a14:foregroundMark x1="55556" y1="59144" x2="55556" y2="59144"/>
                        <a14:foregroundMark x1="54977" y1="66204" x2="54977" y2="66204"/>
                        <a14:foregroundMark x1="58912" y1="72222" x2="58912" y2="72222"/>
                        <a14:foregroundMark x1="64583" y1="77894" x2="64583" y2="77894"/>
                        <a14:foregroundMark x1="69907" y1="80556" x2="69907" y2="80556"/>
                        <a14:foregroundMark x1="56944" y1="68519" x2="56944" y2="68519"/>
                        <a14:foregroundMark x1="45602" y1="58565" x2="45602" y2="58565"/>
                        <a14:foregroundMark x1="55924" y1="35545" x2="55924" y2="35545"/>
                      </a14:backgroundRemoval>
                    </a14:imgEffect>
                  </a14:imgLayer>
                </a14:imgProps>
              </a:ext>
              <a:ext uri="{28A0092B-C50C-407E-A947-70E740481C1C}">
                <a14:useLocalDpi xmlns:a14="http://schemas.microsoft.com/office/drawing/2010/main" val="0"/>
              </a:ext>
            </a:extLst>
          </a:blip>
          <a:stretch>
            <a:fillRect/>
          </a:stretch>
        </p:blipFill>
        <p:spPr>
          <a:xfrm>
            <a:off x="2337594" y="6997724"/>
            <a:ext cx="1752600" cy="1752600"/>
          </a:xfrm>
          <a:prstGeom prst="rect">
            <a:avLst/>
          </a:prstGeom>
        </p:spPr>
      </p:pic>
      <p:sp>
        <p:nvSpPr>
          <p:cNvPr id="6" name="Rectangle 5"/>
          <p:cNvSpPr/>
          <p:nvPr/>
        </p:nvSpPr>
        <p:spPr>
          <a:xfrm>
            <a:off x="14453394" y="8610600"/>
            <a:ext cx="1447800" cy="523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806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5994" y="1676400"/>
            <a:ext cx="14401800" cy="7239000"/>
          </a:xfrm>
        </p:spPr>
        <p:txBody>
          <a:bodyPr>
            <a:noAutofit/>
          </a:bodyPr>
          <a:lstStyle/>
          <a:p>
            <a:pPr>
              <a:spcBef>
                <a:spcPts val="0"/>
              </a:spcBef>
            </a:pPr>
            <a:r>
              <a:rPr lang="en-US" sz="3200" i="1" dirty="0">
                <a:solidFill>
                  <a:prstClr val="black"/>
                </a:solidFill>
                <a:latin typeface="+mj-lt"/>
                <a:ea typeface="Verdana" panose="020B0604030504040204" pitchFamily="34" charset="0"/>
                <a:cs typeface="Verdana" panose="020B0604030504040204" pitchFamily="34" charset="0"/>
              </a:rPr>
              <a:t>How are you? </a:t>
            </a:r>
            <a:r>
              <a:rPr lang="en-US" sz="3200" dirty="0">
                <a:solidFill>
                  <a:prstClr val="black"/>
                </a:solidFill>
                <a:latin typeface="+mj-lt"/>
                <a:ea typeface="Verdana" panose="020B0604030504040204" pitchFamily="34" charset="0"/>
                <a:cs typeface="Verdana" panose="020B0604030504040204" pitchFamily="34" charset="0"/>
              </a:rPr>
              <a:t>– just ask and </a:t>
            </a:r>
            <a:r>
              <a:rPr lang="en-US" sz="3200" dirty="0" smtClean="0">
                <a:solidFill>
                  <a:prstClr val="black"/>
                </a:solidFill>
                <a:latin typeface="+mj-lt"/>
                <a:ea typeface="Verdana" panose="020B0604030504040204" pitchFamily="34" charset="0"/>
                <a:cs typeface="Verdana" panose="020B0604030504040204" pitchFamily="34" charset="0"/>
              </a:rPr>
              <a:t>listen</a:t>
            </a:r>
          </a:p>
          <a:p>
            <a:pPr marL="0" indent="0">
              <a:spcBef>
                <a:spcPts val="0"/>
              </a:spcBef>
              <a:buNone/>
            </a:pPr>
            <a:endParaRPr lang="en-US" sz="2000" dirty="0">
              <a:solidFill>
                <a:prstClr val="black"/>
              </a:solidFill>
              <a:latin typeface="+mj-lt"/>
              <a:ea typeface="Verdana" panose="020B0604030504040204" pitchFamily="34" charset="0"/>
              <a:cs typeface="Verdana" panose="020B0604030504040204" pitchFamily="34" charset="0"/>
            </a:endParaRPr>
          </a:p>
          <a:p>
            <a:pPr>
              <a:spcBef>
                <a:spcPts val="0"/>
              </a:spcBef>
            </a:pPr>
            <a:r>
              <a:rPr lang="en-US" sz="3200" i="1" dirty="0" smtClean="0">
                <a:solidFill>
                  <a:prstClr val="black"/>
                </a:solidFill>
                <a:latin typeface="+mj-lt"/>
                <a:ea typeface="Verdana" panose="020B0604030504040204" pitchFamily="34" charset="0"/>
                <a:cs typeface="Verdana" panose="020B0604030504040204" pitchFamily="34" charset="0"/>
              </a:rPr>
              <a:t>Kathy, </a:t>
            </a:r>
            <a:r>
              <a:rPr lang="en-US" sz="3200" i="1" dirty="0">
                <a:solidFill>
                  <a:prstClr val="black"/>
                </a:solidFill>
                <a:latin typeface="+mj-lt"/>
                <a:ea typeface="Verdana" panose="020B0604030504040204" pitchFamily="34" charset="0"/>
                <a:cs typeface="Verdana" panose="020B0604030504040204" pitchFamily="34" charset="0"/>
              </a:rPr>
              <a:t>I know </a:t>
            </a:r>
            <a:r>
              <a:rPr lang="en-US" sz="3200" i="1" dirty="0" smtClean="0">
                <a:solidFill>
                  <a:prstClr val="black"/>
                </a:solidFill>
                <a:latin typeface="+mj-lt"/>
                <a:ea typeface="Verdana" panose="020B0604030504040204" pitchFamily="34" charset="0"/>
                <a:cs typeface="Verdana" panose="020B0604030504040204" pitchFamily="34" charset="0"/>
              </a:rPr>
              <a:t>your health is a priority. I’m working with a company </a:t>
            </a:r>
            <a:r>
              <a:rPr lang="en-US" sz="3200" i="1" dirty="0">
                <a:solidFill>
                  <a:prstClr val="black"/>
                </a:solidFill>
                <a:latin typeface="+mj-lt"/>
                <a:ea typeface="Verdana" panose="020B0604030504040204" pitchFamily="34" charset="0"/>
                <a:cs typeface="Verdana" panose="020B0604030504040204" pitchFamily="34" charset="0"/>
              </a:rPr>
              <a:t>that could really help you</a:t>
            </a:r>
            <a:r>
              <a:rPr lang="en-US" sz="3200" i="1" dirty="0" smtClean="0">
                <a:solidFill>
                  <a:prstClr val="black"/>
                </a:solidFill>
                <a:latin typeface="+mj-lt"/>
                <a:ea typeface="Verdana" panose="020B0604030504040204" pitchFamily="34" charset="0"/>
                <a:cs typeface="Verdana" panose="020B0604030504040204" pitchFamily="34" charset="0"/>
              </a:rPr>
              <a:t>. When </a:t>
            </a:r>
            <a:r>
              <a:rPr lang="en-US" sz="3200" i="1" dirty="0">
                <a:solidFill>
                  <a:prstClr val="black"/>
                </a:solidFill>
                <a:latin typeface="+mj-lt"/>
                <a:ea typeface="Verdana" panose="020B0604030504040204" pitchFamily="34" charset="0"/>
                <a:cs typeface="Verdana" panose="020B0604030504040204" pitchFamily="34" charset="0"/>
              </a:rPr>
              <a:t>can we get together</a:t>
            </a:r>
            <a:r>
              <a:rPr lang="en-US" sz="3200" i="1" dirty="0" smtClean="0">
                <a:solidFill>
                  <a:prstClr val="black"/>
                </a:solidFill>
                <a:latin typeface="+mj-lt"/>
                <a:ea typeface="Verdana" panose="020B0604030504040204" pitchFamily="34" charset="0"/>
                <a:cs typeface="Verdana" panose="020B0604030504040204" pitchFamily="34" charset="0"/>
              </a:rPr>
              <a:t>?</a:t>
            </a:r>
          </a:p>
          <a:p>
            <a:pPr marL="0" indent="0">
              <a:spcBef>
                <a:spcPts val="0"/>
              </a:spcBef>
              <a:buNone/>
            </a:pPr>
            <a:endParaRPr lang="en-US" sz="2000" dirty="0" smtClean="0">
              <a:solidFill>
                <a:prstClr val="black"/>
              </a:solidFill>
              <a:latin typeface="+mj-lt"/>
              <a:ea typeface="Verdana" panose="020B0604030504040204" pitchFamily="34" charset="0"/>
              <a:cs typeface="Verdana" panose="020B0604030504040204" pitchFamily="34" charset="0"/>
            </a:endParaRPr>
          </a:p>
          <a:p>
            <a:pPr>
              <a:spcBef>
                <a:spcPts val="0"/>
              </a:spcBef>
            </a:pPr>
            <a:r>
              <a:rPr lang="en-US" sz="3200" i="1" dirty="0" smtClean="0">
                <a:solidFill>
                  <a:prstClr val="black"/>
                </a:solidFill>
                <a:latin typeface="+mj-lt"/>
                <a:ea typeface="Verdana" panose="020B0604030504040204" pitchFamily="34" charset="0"/>
                <a:cs typeface="Verdana" panose="020B0604030504040204" pitchFamily="34" charset="0"/>
              </a:rPr>
              <a:t>Hi, John. </a:t>
            </a:r>
            <a:r>
              <a:rPr lang="en-US" sz="3200" i="1" dirty="0">
                <a:solidFill>
                  <a:prstClr val="black"/>
                </a:solidFill>
                <a:latin typeface="+mj-lt"/>
                <a:ea typeface="Verdana" panose="020B0604030504040204" pitchFamily="34" charset="0"/>
                <a:cs typeface="Verdana" panose="020B0604030504040204" pitchFamily="34" charset="0"/>
              </a:rPr>
              <a:t>A</a:t>
            </a:r>
            <a:r>
              <a:rPr lang="en-US" sz="3200" i="1" dirty="0" smtClean="0">
                <a:solidFill>
                  <a:prstClr val="black"/>
                </a:solidFill>
                <a:latin typeface="+mj-lt"/>
                <a:ea typeface="Verdana" panose="020B0604030504040204" pitchFamily="34" charset="0"/>
                <a:cs typeface="Verdana" panose="020B0604030504040204" pitchFamily="34" charset="0"/>
              </a:rPr>
              <a:t>t </a:t>
            </a:r>
            <a:r>
              <a:rPr lang="en-US" sz="3200" i="1" dirty="0">
                <a:solidFill>
                  <a:prstClr val="black"/>
                </a:solidFill>
                <a:latin typeface="+mj-lt"/>
                <a:ea typeface="Verdana" panose="020B0604030504040204" pitchFamily="34" charset="0"/>
                <a:cs typeface="Verdana" panose="020B0604030504040204" pitchFamily="34" charset="0"/>
              </a:rPr>
              <a:t>the soccer game you mentioned that finances are tight</a:t>
            </a:r>
            <a:r>
              <a:rPr lang="en-US" sz="3200" i="1" dirty="0" smtClean="0">
                <a:solidFill>
                  <a:prstClr val="black"/>
                </a:solidFill>
                <a:latin typeface="+mj-lt"/>
                <a:ea typeface="Verdana" panose="020B0604030504040204" pitchFamily="34" charset="0"/>
                <a:cs typeface="Verdana" panose="020B0604030504040204" pitchFamily="34" charset="0"/>
              </a:rPr>
              <a:t>. You need to hear about something that has helped </a:t>
            </a:r>
            <a:r>
              <a:rPr lang="en-US" sz="3200" i="1" dirty="0">
                <a:solidFill>
                  <a:prstClr val="black"/>
                </a:solidFill>
                <a:latin typeface="+mj-lt"/>
                <a:ea typeface="Verdana" panose="020B0604030504040204" pitchFamily="34" charset="0"/>
                <a:cs typeface="Verdana" panose="020B0604030504040204" pitchFamily="34" charset="0"/>
              </a:rPr>
              <a:t>me. </a:t>
            </a:r>
            <a:r>
              <a:rPr lang="en-US" sz="3200" i="1" dirty="0" smtClean="0">
                <a:solidFill>
                  <a:prstClr val="black"/>
                </a:solidFill>
                <a:latin typeface="+mj-lt"/>
                <a:ea typeface="Verdana" panose="020B0604030504040204" pitchFamily="34" charset="0"/>
                <a:cs typeface="Verdana" panose="020B0604030504040204" pitchFamily="34" charset="0"/>
              </a:rPr>
              <a:t>When </a:t>
            </a:r>
            <a:r>
              <a:rPr lang="en-US" sz="3200" i="1" dirty="0">
                <a:solidFill>
                  <a:prstClr val="black"/>
                </a:solidFill>
                <a:latin typeface="+mj-lt"/>
                <a:ea typeface="Verdana" panose="020B0604030504040204" pitchFamily="34" charset="0"/>
                <a:cs typeface="Verdana" panose="020B0604030504040204" pitchFamily="34" charset="0"/>
              </a:rPr>
              <a:t>can we get together</a:t>
            </a:r>
            <a:r>
              <a:rPr lang="en-US" sz="3200" i="1" dirty="0" smtClean="0">
                <a:solidFill>
                  <a:prstClr val="black"/>
                </a:solidFill>
                <a:latin typeface="+mj-lt"/>
                <a:ea typeface="Verdana" panose="020B0604030504040204" pitchFamily="34" charset="0"/>
                <a:cs typeface="Verdana" panose="020B0604030504040204" pitchFamily="34" charset="0"/>
              </a:rPr>
              <a:t>?</a:t>
            </a:r>
          </a:p>
          <a:p>
            <a:pPr marL="0" indent="0">
              <a:spcBef>
                <a:spcPts val="0"/>
              </a:spcBef>
              <a:buNone/>
            </a:pPr>
            <a:endParaRPr lang="en-US" sz="2000" dirty="0" smtClean="0">
              <a:solidFill>
                <a:prstClr val="black"/>
              </a:solidFill>
              <a:latin typeface="+mj-lt"/>
              <a:ea typeface="Verdana" panose="020B0604030504040204" pitchFamily="34" charset="0"/>
              <a:cs typeface="Verdana" panose="020B0604030504040204" pitchFamily="34" charset="0"/>
            </a:endParaRPr>
          </a:p>
          <a:p>
            <a:pPr>
              <a:spcBef>
                <a:spcPts val="0"/>
              </a:spcBef>
            </a:pPr>
            <a:r>
              <a:rPr lang="en-US" sz="3200" i="1" dirty="0" smtClean="0">
                <a:solidFill>
                  <a:prstClr val="black"/>
                </a:solidFill>
                <a:latin typeface="+mj-lt"/>
                <a:ea typeface="Verdana" panose="020B0604030504040204" pitchFamily="34" charset="0"/>
                <a:cs typeface="Verdana" panose="020B0604030504040204" pitchFamily="34" charset="0"/>
              </a:rPr>
              <a:t>I’ve </a:t>
            </a:r>
            <a:r>
              <a:rPr lang="en-US" sz="3200" i="1" dirty="0">
                <a:solidFill>
                  <a:prstClr val="black"/>
                </a:solidFill>
                <a:latin typeface="+mj-lt"/>
                <a:ea typeface="Verdana" panose="020B0604030504040204" pitchFamily="34" charset="0"/>
                <a:cs typeface="Verdana" panose="020B0604030504040204" pitchFamily="34" charset="0"/>
              </a:rPr>
              <a:t>just </a:t>
            </a:r>
            <a:r>
              <a:rPr lang="en-US" sz="3200" i="1" dirty="0" smtClean="0">
                <a:solidFill>
                  <a:prstClr val="black"/>
                </a:solidFill>
                <a:latin typeface="+mj-lt"/>
                <a:ea typeface="Verdana" panose="020B0604030504040204" pitchFamily="34" charset="0"/>
                <a:cs typeface="Verdana" panose="020B0604030504040204" pitchFamily="34" charset="0"/>
              </a:rPr>
              <a:t>started </a:t>
            </a:r>
            <a:r>
              <a:rPr lang="en-US" sz="3200" i="1" dirty="0">
                <a:solidFill>
                  <a:prstClr val="black"/>
                </a:solidFill>
                <a:latin typeface="+mj-lt"/>
                <a:ea typeface="Verdana" panose="020B0604030504040204" pitchFamily="34" charset="0"/>
                <a:cs typeface="Verdana" panose="020B0604030504040204" pitchFamily="34" charset="0"/>
              </a:rPr>
              <a:t>in something that made me think of you. </a:t>
            </a:r>
            <a:r>
              <a:rPr lang="en-US" sz="3200" i="1" dirty="0" smtClean="0">
                <a:solidFill>
                  <a:prstClr val="black"/>
                </a:solidFill>
                <a:latin typeface="+mj-lt"/>
                <a:ea typeface="Verdana" panose="020B0604030504040204" pitchFamily="34" charset="0"/>
                <a:cs typeface="Verdana" panose="020B0604030504040204" pitchFamily="34" charset="0"/>
              </a:rPr>
              <a:t>You really need to check this out </a:t>
            </a:r>
            <a:r>
              <a:rPr lang="en-US" sz="3200" i="1" dirty="0" smtClean="0">
                <a:latin typeface="+mj-lt"/>
              </a:rPr>
              <a:t>— </a:t>
            </a:r>
            <a:r>
              <a:rPr lang="en-US" sz="3200" i="1" dirty="0" smtClean="0">
                <a:solidFill>
                  <a:prstClr val="black"/>
                </a:solidFill>
                <a:latin typeface="+mj-lt"/>
                <a:ea typeface="Verdana" panose="020B0604030504040204" pitchFamily="34" charset="0"/>
                <a:cs typeface="Verdana" panose="020B0604030504040204" pitchFamily="34" charset="0"/>
              </a:rPr>
              <a:t>it’s </a:t>
            </a:r>
            <a:r>
              <a:rPr lang="en-US" sz="3200" i="1" dirty="0">
                <a:solidFill>
                  <a:prstClr val="black"/>
                </a:solidFill>
                <a:latin typeface="+mj-lt"/>
                <a:ea typeface="Verdana" panose="020B0604030504040204" pitchFamily="34" charset="0"/>
                <a:cs typeface="Verdana" panose="020B0604030504040204" pitchFamily="34" charset="0"/>
              </a:rPr>
              <a:t>a chance to earn some serious money. When </a:t>
            </a:r>
            <a:r>
              <a:rPr lang="en-US" sz="3200" i="1" dirty="0" smtClean="0">
                <a:solidFill>
                  <a:prstClr val="black"/>
                </a:solidFill>
                <a:latin typeface="+mj-lt"/>
                <a:ea typeface="Verdana" panose="020B0604030504040204" pitchFamily="34" charset="0"/>
                <a:cs typeface="Verdana" panose="020B0604030504040204" pitchFamily="34" charset="0"/>
              </a:rPr>
              <a:t>can we get together?</a:t>
            </a:r>
            <a:endParaRPr lang="en-US" sz="3200" dirty="0">
              <a:solidFill>
                <a:prstClr val="black"/>
              </a:solidFill>
              <a:latin typeface="+mj-lt"/>
              <a:ea typeface="Verdana" panose="020B0604030504040204" pitchFamily="34" charset="0"/>
              <a:cs typeface="Verdana" panose="020B0604030504040204" pitchFamily="34" charset="0"/>
            </a:endParaRPr>
          </a:p>
          <a:p>
            <a:pPr marL="0" indent="0">
              <a:spcBef>
                <a:spcPts val="0"/>
              </a:spcBef>
              <a:buNone/>
            </a:pPr>
            <a:endParaRPr lang="en-US" sz="3200" dirty="0" smtClean="0">
              <a:solidFill>
                <a:prstClr val="black"/>
              </a:solidFill>
              <a:latin typeface="+mj-lt"/>
              <a:ea typeface="Verdana" panose="020B0604030504040204" pitchFamily="34" charset="0"/>
              <a:cs typeface="Verdana" panose="020B0604030504040204" pitchFamily="34" charset="0"/>
            </a:endParaRPr>
          </a:p>
          <a:p>
            <a:pPr marL="0" indent="0">
              <a:spcBef>
                <a:spcPts val="0"/>
              </a:spcBef>
              <a:buNone/>
            </a:pPr>
            <a:r>
              <a:rPr lang="en-US" sz="4000" b="1" dirty="0" smtClean="0">
                <a:solidFill>
                  <a:srgbClr val="002060"/>
                </a:solidFill>
                <a:latin typeface="+mj-lt"/>
                <a:ea typeface="Verdana" panose="020B0604030504040204" pitchFamily="34" charset="0"/>
                <a:cs typeface="Verdana" panose="020B0604030504040204" pitchFamily="34" charset="0"/>
              </a:rPr>
              <a:t>Use tools &amp; stories to validate</a:t>
            </a:r>
            <a:endParaRPr lang="en-US" sz="4000" b="1" dirty="0">
              <a:solidFill>
                <a:srgbClr val="002060"/>
              </a:solidFill>
              <a:latin typeface="+mj-lt"/>
              <a:ea typeface="Verdana" panose="020B0604030504040204" pitchFamily="34" charset="0"/>
              <a:cs typeface="Verdana" panose="020B0604030504040204" pitchFamily="34" charset="0"/>
            </a:endParaRPr>
          </a:p>
          <a:p>
            <a:pPr marL="0" indent="0">
              <a:spcBef>
                <a:spcPts val="0"/>
              </a:spcBef>
              <a:buNone/>
            </a:pPr>
            <a:endParaRPr lang="en-US" sz="2000" b="1" dirty="0" smtClean="0">
              <a:solidFill>
                <a:schemeClr val="accent4"/>
              </a:solidFill>
              <a:latin typeface="+mj-lt"/>
              <a:ea typeface="Verdana" panose="020B0604030504040204" pitchFamily="34" charset="0"/>
              <a:cs typeface="Verdana" panose="020B0604030504040204" pitchFamily="34" charset="0"/>
            </a:endParaRPr>
          </a:p>
          <a:p>
            <a:pPr marL="0" indent="0">
              <a:spcBef>
                <a:spcPts val="0"/>
              </a:spcBef>
              <a:buNone/>
            </a:pPr>
            <a:r>
              <a:rPr lang="en-US" sz="4000" b="1" dirty="0" smtClean="0">
                <a:solidFill>
                  <a:srgbClr val="C00000"/>
                </a:solidFill>
                <a:latin typeface="+mj-lt"/>
                <a:ea typeface="Verdana" panose="020B0604030504040204" pitchFamily="34" charset="0"/>
                <a:cs typeface="Verdana" panose="020B0604030504040204" pitchFamily="34" charset="0"/>
              </a:rPr>
              <a:t>Goal</a:t>
            </a:r>
            <a:r>
              <a:rPr lang="en-US" sz="4000" b="1" dirty="0">
                <a:solidFill>
                  <a:srgbClr val="C00000"/>
                </a:solidFill>
                <a:latin typeface="+mj-lt"/>
                <a:ea typeface="Verdana" panose="020B0604030504040204" pitchFamily="34" charset="0"/>
                <a:cs typeface="Verdana" panose="020B0604030504040204" pitchFamily="34" charset="0"/>
              </a:rPr>
              <a:t>:</a:t>
            </a:r>
            <a:r>
              <a:rPr lang="en-US" sz="4000" dirty="0">
                <a:solidFill>
                  <a:srgbClr val="C00000"/>
                </a:solidFill>
                <a:latin typeface="+mj-lt"/>
                <a:ea typeface="Verdana" panose="020B0604030504040204" pitchFamily="34" charset="0"/>
                <a:cs typeface="Verdana" panose="020B0604030504040204" pitchFamily="34" charset="0"/>
              </a:rPr>
              <a:t> </a:t>
            </a:r>
            <a:r>
              <a:rPr lang="en-US" sz="4000" b="1" dirty="0">
                <a:solidFill>
                  <a:srgbClr val="C00000"/>
                </a:solidFill>
                <a:latin typeface="+mj-lt"/>
                <a:ea typeface="Verdana" panose="020B0604030504040204" pitchFamily="34" charset="0"/>
                <a:cs typeface="Verdana" panose="020B0604030504040204" pitchFamily="34" charset="0"/>
              </a:rPr>
              <a:t>Set an appointment</a:t>
            </a:r>
          </a:p>
          <a:p>
            <a:pPr marL="0" indent="0">
              <a:spcBef>
                <a:spcPts val="0"/>
              </a:spcBef>
              <a:buNone/>
            </a:pPr>
            <a:endParaRPr lang="en-US" sz="3100" i="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Font typeface="+mj-lt"/>
              <a:buAutoNum type="arabicParenR"/>
            </a:pPr>
            <a:endParaRPr lang="en-US" sz="31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Font typeface="+mj-lt"/>
              <a:buAutoNum type="arabicParenR"/>
            </a:pPr>
            <a:endParaRPr lang="en-US" sz="31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0" indent="0">
              <a:buFont typeface="+mj-lt"/>
              <a:buAutoNum type="arabicParenR"/>
            </a:pPr>
            <a:endParaRPr lang="en-US" sz="3100" dirty="0"/>
          </a:p>
        </p:txBody>
      </p:sp>
      <p:sp>
        <p:nvSpPr>
          <p:cNvPr id="4" name="Rectangle 3"/>
          <p:cNvSpPr/>
          <p:nvPr/>
        </p:nvSpPr>
        <p:spPr>
          <a:xfrm>
            <a:off x="965994" y="453195"/>
            <a:ext cx="14464457" cy="1069899"/>
          </a:xfrm>
          <a:prstGeom prst="rect">
            <a:avLst/>
          </a:prstGeom>
        </p:spPr>
        <p:txBody>
          <a:bodyPr wrap="square" lIns="145152" tIns="72576" rIns="145152" bIns="72576">
            <a:spAutoFit/>
          </a:bodyPr>
          <a:lstStyle/>
          <a:p>
            <a:r>
              <a:rPr lang="en-US" sz="6000" b="1" dirty="0" smtClean="0">
                <a:solidFill>
                  <a:srgbClr val="0070C0"/>
                </a:solidFill>
                <a:latin typeface="+mj-lt"/>
                <a:ea typeface="Verdana" panose="020B0604030504040204" pitchFamily="34" charset="0"/>
                <a:cs typeface="Verdana" panose="020B0604030504040204" pitchFamily="34" charset="0"/>
              </a:rPr>
              <a:t>Opening Sentences</a:t>
            </a:r>
            <a:endParaRPr lang="en-US" sz="6000" b="1" dirty="0">
              <a:solidFill>
                <a:srgbClr val="0070C0"/>
              </a:solidFill>
              <a:latin typeface="+mj-lt"/>
            </a:endParaRPr>
          </a:p>
        </p:txBody>
      </p:sp>
    </p:spTree>
    <p:extLst>
      <p:ext uri="{BB962C8B-B14F-4D97-AF65-F5344CB8AC3E}">
        <p14:creationId xmlns:p14="http://schemas.microsoft.com/office/powerpoint/2010/main" val="42901308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9194" y="228600"/>
            <a:ext cx="4930588" cy="3810000"/>
          </a:xfrm>
          <a:prstGeom prst="rect">
            <a:avLst/>
          </a:prstGeom>
        </p:spPr>
      </p:pic>
      <p:sp>
        <p:nvSpPr>
          <p:cNvPr id="3" name="Content Placeholder 2"/>
          <p:cNvSpPr>
            <a:spLocks noGrp="1"/>
          </p:cNvSpPr>
          <p:nvPr>
            <p:ph idx="1"/>
          </p:nvPr>
        </p:nvSpPr>
        <p:spPr>
          <a:xfrm>
            <a:off x="1001822" y="2169696"/>
            <a:ext cx="12954000" cy="6440904"/>
          </a:xfrm>
        </p:spPr>
        <p:txBody>
          <a:bodyPr>
            <a:noAutofit/>
          </a:bodyPr>
          <a:lstStyle/>
          <a:p>
            <a:pPr marL="0" indent="0">
              <a:spcBef>
                <a:spcPts val="0"/>
              </a:spcBef>
              <a:buNone/>
            </a:pPr>
            <a:r>
              <a:rPr lang="en-US" sz="5500" dirty="0" smtClean="0">
                <a:solidFill>
                  <a:srgbClr val="002060"/>
                </a:solidFill>
                <a:latin typeface="+mj-lt"/>
                <a:ea typeface="Verdana" panose="020B0604030504040204" pitchFamily="34" charset="0"/>
                <a:cs typeface="Verdana" panose="020B0604030504040204" pitchFamily="34" charset="0"/>
              </a:rPr>
              <a:t>Nothing happens </a:t>
            </a:r>
            <a:endParaRPr lang="en-US" sz="5500" dirty="0" smtClean="0">
              <a:solidFill>
                <a:srgbClr val="002060"/>
              </a:solidFill>
              <a:latin typeface="+mj-lt"/>
              <a:ea typeface="Verdana" panose="020B0604030504040204" pitchFamily="34" charset="0"/>
              <a:cs typeface="Verdana" panose="020B0604030504040204" pitchFamily="34" charset="0"/>
            </a:endParaRPr>
          </a:p>
          <a:p>
            <a:pPr marL="0" indent="0">
              <a:spcBef>
                <a:spcPts val="0"/>
              </a:spcBef>
              <a:buNone/>
            </a:pPr>
            <a:r>
              <a:rPr lang="en-US" sz="5500" dirty="0" smtClean="0">
                <a:solidFill>
                  <a:srgbClr val="002060"/>
                </a:solidFill>
                <a:latin typeface="+mj-lt"/>
                <a:ea typeface="Verdana" panose="020B0604030504040204" pitchFamily="34" charset="0"/>
                <a:cs typeface="Verdana" panose="020B0604030504040204" pitchFamily="34" charset="0"/>
              </a:rPr>
              <a:t>in your </a:t>
            </a:r>
            <a:r>
              <a:rPr lang="en-US" sz="5500" dirty="0" smtClean="0">
                <a:solidFill>
                  <a:srgbClr val="002060"/>
                </a:solidFill>
                <a:latin typeface="+mj-lt"/>
                <a:ea typeface="Verdana" panose="020B0604030504040204" pitchFamily="34" charset="0"/>
                <a:cs typeface="Verdana" panose="020B0604030504040204" pitchFamily="34" charset="0"/>
              </a:rPr>
              <a:t>business</a:t>
            </a:r>
          </a:p>
          <a:p>
            <a:pPr marL="0" indent="0">
              <a:spcBef>
                <a:spcPts val="0"/>
              </a:spcBef>
              <a:buNone/>
            </a:pPr>
            <a:endParaRPr lang="en-US" sz="5500" dirty="0">
              <a:solidFill>
                <a:srgbClr val="002060"/>
              </a:solidFill>
              <a:latin typeface="+mj-lt"/>
              <a:ea typeface="Verdana" panose="020B0604030504040204" pitchFamily="34" charset="0"/>
              <a:cs typeface="Verdana" panose="020B0604030504040204" pitchFamily="34" charset="0"/>
            </a:endParaRPr>
          </a:p>
          <a:p>
            <a:pPr marL="0" indent="0">
              <a:spcBef>
                <a:spcPts val="0"/>
              </a:spcBef>
              <a:buNone/>
            </a:pPr>
            <a:r>
              <a:rPr lang="en-US" sz="5500" dirty="0" smtClean="0">
                <a:solidFill>
                  <a:srgbClr val="002060"/>
                </a:solidFill>
                <a:latin typeface="+mj-lt"/>
                <a:ea typeface="Verdana" panose="020B0604030504040204" pitchFamily="34" charset="0"/>
                <a:cs typeface="Verdana" panose="020B0604030504040204" pitchFamily="34" charset="0"/>
              </a:rPr>
              <a:t>Until Someone </a:t>
            </a:r>
          </a:p>
          <a:p>
            <a:pPr marL="0" indent="0">
              <a:spcBef>
                <a:spcPts val="0"/>
              </a:spcBef>
              <a:buNone/>
            </a:pPr>
            <a:r>
              <a:rPr lang="en-US" sz="5500" dirty="0" smtClean="0">
                <a:solidFill>
                  <a:srgbClr val="002060"/>
                </a:solidFill>
                <a:latin typeface="+mj-lt"/>
                <a:ea typeface="Verdana" panose="020B0604030504040204" pitchFamily="34" charset="0"/>
                <a:cs typeface="Verdana" panose="020B0604030504040204" pitchFamily="34" charset="0"/>
              </a:rPr>
              <a:t>talks to Someone</a:t>
            </a:r>
            <a:r>
              <a:rPr lang="en-US" sz="5500" dirty="0" smtClean="0">
                <a:solidFill>
                  <a:srgbClr val="002060"/>
                </a:solidFill>
                <a:latin typeface="+mj-lt"/>
                <a:ea typeface="Verdana" panose="020B0604030504040204" pitchFamily="34" charset="0"/>
                <a:cs typeface="Verdana" panose="020B0604030504040204" pitchFamily="34" charset="0"/>
              </a:rPr>
              <a:t>, </a:t>
            </a:r>
            <a:endParaRPr lang="en-US" sz="5500" dirty="0" smtClean="0">
              <a:solidFill>
                <a:srgbClr val="002060"/>
              </a:solidFill>
              <a:latin typeface="+mj-lt"/>
              <a:ea typeface="Verdana" panose="020B0604030504040204" pitchFamily="34" charset="0"/>
              <a:cs typeface="Verdana" panose="020B0604030504040204" pitchFamily="34" charset="0"/>
            </a:endParaRPr>
          </a:p>
          <a:p>
            <a:pPr marL="0" indent="0">
              <a:spcBef>
                <a:spcPts val="0"/>
              </a:spcBef>
              <a:buNone/>
            </a:pPr>
            <a:r>
              <a:rPr lang="en-US" sz="5500" dirty="0" smtClean="0">
                <a:solidFill>
                  <a:srgbClr val="002060"/>
                </a:solidFill>
                <a:latin typeface="+mj-lt"/>
                <a:ea typeface="Verdana" panose="020B0604030504040204" pitchFamily="34" charset="0"/>
                <a:cs typeface="Verdana" panose="020B0604030504040204" pitchFamily="34" charset="0"/>
              </a:rPr>
              <a:t>Somewhere</a:t>
            </a:r>
            <a:endParaRPr lang="en-US" sz="5500" dirty="0" smtClean="0">
              <a:solidFill>
                <a:srgbClr val="002060"/>
              </a:solidFill>
              <a:latin typeface="+mj-lt"/>
              <a:ea typeface="Verdana" panose="020B0604030504040204" pitchFamily="34" charset="0"/>
              <a:cs typeface="Verdana" panose="020B0604030504040204" pitchFamily="34" charset="0"/>
            </a:endParaRPr>
          </a:p>
          <a:p>
            <a:pPr marL="0" indent="0" algn="ctr">
              <a:spcBef>
                <a:spcPts val="0"/>
              </a:spcBef>
              <a:buNone/>
            </a:pPr>
            <a:endParaRPr lang="en-US" sz="4800" b="1" dirty="0" smtClean="0">
              <a:latin typeface="Verdana" panose="020B0604030504040204" pitchFamily="34" charset="0"/>
              <a:ea typeface="Verdana" panose="020B0604030504040204" pitchFamily="34" charset="0"/>
              <a:cs typeface="Verdana" panose="020B0604030504040204" pitchFamily="34" charset="0"/>
            </a:endParaRPr>
          </a:p>
          <a:p>
            <a:pPr marL="0" indent="0" algn="ctr">
              <a:spcBef>
                <a:spcPts val="0"/>
              </a:spcBef>
              <a:buNone/>
            </a:pPr>
            <a:endParaRPr lang="en-US" sz="4800" b="1" dirty="0">
              <a:latin typeface="Verdana" panose="020B0604030504040204" pitchFamily="34" charset="0"/>
              <a:ea typeface="Verdana" panose="020B0604030504040204" pitchFamily="34" charset="0"/>
              <a:cs typeface="Verdana" panose="020B0604030504040204" pitchFamily="34" charset="0"/>
            </a:endParaRPr>
          </a:p>
          <a:p>
            <a:pPr marL="0" indent="0" algn="ctr">
              <a:spcBef>
                <a:spcPts val="0"/>
              </a:spcBef>
              <a:buNone/>
            </a:pPr>
            <a:endParaRPr lang="en-US" sz="4800" b="1"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965994" y="609600"/>
            <a:ext cx="6286326" cy="923330"/>
          </a:xfrm>
          <a:prstGeom prst="rect">
            <a:avLst/>
          </a:prstGeom>
          <a:noFill/>
        </p:spPr>
        <p:txBody>
          <a:bodyPr wrap="square" lIns="0" tIns="0" rIns="0" bIns="0" rtlCol="0">
            <a:spAutoFit/>
          </a:bodyPr>
          <a:lstStyle/>
          <a:p>
            <a:pPr lvl="0">
              <a:spcBef>
                <a:spcPct val="20000"/>
              </a:spcBef>
            </a:pPr>
            <a:r>
              <a:rPr lang="en-US" sz="6000" b="1" dirty="0" smtClean="0">
                <a:solidFill>
                  <a:srgbClr val="0070C0"/>
                </a:solidFill>
                <a:latin typeface="+mj-lt"/>
                <a:ea typeface="Verdana" panose="020B0604030504040204" pitchFamily="34" charset="0"/>
                <a:cs typeface="Verdana" panose="020B0604030504040204" pitchFamily="34" charset="0"/>
              </a:rPr>
              <a:t> Connect</a:t>
            </a:r>
            <a:endParaRPr lang="en-US" sz="6000" b="1" dirty="0">
              <a:solidFill>
                <a:srgbClr val="0070C0"/>
              </a:solidFill>
              <a:latin typeface="+mj-lt"/>
              <a:ea typeface="Verdana" panose="020B0604030504040204" pitchFamily="34" charset="0"/>
              <a:cs typeface="Verdana" panose="020B060403050404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70" t="9323" r="1" b="16719"/>
          <a:stretch/>
        </p:blipFill>
        <p:spPr>
          <a:xfrm>
            <a:off x="6936828" y="4572001"/>
            <a:ext cx="9295195" cy="4572000"/>
          </a:xfrm>
          <a:prstGeom prst="rect">
            <a:avLst/>
          </a:prstGeom>
        </p:spPr>
      </p:pic>
    </p:spTree>
    <p:extLst>
      <p:ext uri="{BB962C8B-B14F-4D97-AF65-F5344CB8AC3E}">
        <p14:creationId xmlns:p14="http://schemas.microsoft.com/office/powerpoint/2010/main" val="9562208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ccessCircle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2194" y="0"/>
            <a:ext cx="11212534" cy="8664230"/>
          </a:xfrm>
          <a:prstGeom prst="rect">
            <a:avLst/>
          </a:prstGeom>
        </p:spPr>
      </p:pic>
      <p:sp>
        <p:nvSpPr>
          <p:cNvPr id="9" name="TextBox 8"/>
          <p:cNvSpPr txBox="1"/>
          <p:nvPr/>
        </p:nvSpPr>
        <p:spPr>
          <a:xfrm>
            <a:off x="813594" y="622529"/>
            <a:ext cx="4648200" cy="2916559"/>
          </a:xfrm>
          <a:prstGeom prst="rect">
            <a:avLst/>
          </a:prstGeom>
          <a:noFill/>
        </p:spPr>
        <p:txBody>
          <a:bodyPr wrap="square" lIns="145152" tIns="72576" rIns="145152" bIns="72576" rtlCol="0">
            <a:spAutoFit/>
          </a:bodyPr>
          <a:lstStyle/>
          <a:p>
            <a:r>
              <a:rPr lang="en-US" sz="6000" b="1" dirty="0" smtClean="0">
                <a:solidFill>
                  <a:srgbClr val="0070C0"/>
                </a:solidFill>
                <a:latin typeface="+mj-lt"/>
                <a:ea typeface="Verdana" panose="020B0604030504040204" pitchFamily="34" charset="0"/>
                <a:cs typeface="Verdana" panose="020B0604030504040204" pitchFamily="34" charset="0"/>
              </a:rPr>
              <a:t>Duplicate, Duplicate,</a:t>
            </a:r>
          </a:p>
          <a:p>
            <a:r>
              <a:rPr lang="en-US" sz="6000" b="1" dirty="0" smtClean="0">
                <a:solidFill>
                  <a:srgbClr val="0070C0"/>
                </a:solidFill>
                <a:latin typeface="+mj-lt"/>
                <a:ea typeface="Verdana" panose="020B0604030504040204" pitchFamily="34" charset="0"/>
                <a:cs typeface="Verdana" panose="020B0604030504040204" pitchFamily="34" charset="0"/>
              </a:rPr>
              <a:t>Duplicate…</a:t>
            </a:r>
            <a:endParaRPr lang="en-US" sz="6000" b="1" dirty="0">
              <a:solidFill>
                <a:srgbClr val="0070C0"/>
              </a:solidFill>
              <a:latin typeface="+mj-lt"/>
              <a:ea typeface="Verdana" panose="020B0604030504040204" pitchFamily="34" charset="0"/>
              <a:cs typeface="Verdana" panose="020B0604030504040204" pitchFamily="34" charset="0"/>
            </a:endParaRPr>
          </a:p>
        </p:txBody>
      </p:sp>
      <p:sp>
        <p:nvSpPr>
          <p:cNvPr id="10" name="TextBox 9"/>
          <p:cNvSpPr txBox="1"/>
          <p:nvPr/>
        </p:nvSpPr>
        <p:spPr>
          <a:xfrm>
            <a:off x="813594" y="7450600"/>
            <a:ext cx="5257800" cy="1069899"/>
          </a:xfrm>
          <a:prstGeom prst="rect">
            <a:avLst/>
          </a:prstGeom>
          <a:noFill/>
        </p:spPr>
        <p:txBody>
          <a:bodyPr wrap="square" lIns="145152" tIns="72576" rIns="145152" bIns="72576" rtlCol="0">
            <a:spAutoFit/>
          </a:bodyPr>
          <a:lstStyle/>
          <a:p>
            <a:pPr lvl="0"/>
            <a:r>
              <a:rPr lang="en-US" sz="6000" b="1" dirty="0">
                <a:solidFill>
                  <a:srgbClr val="C00000"/>
                </a:solidFill>
                <a:latin typeface="+mj-lt"/>
                <a:ea typeface="Verdana" panose="020B0604030504040204" pitchFamily="34" charset="0"/>
                <a:cs typeface="Verdana" panose="020B0604030504040204" pitchFamily="34" charset="0"/>
              </a:rPr>
              <a:t>Who’s Next</a:t>
            </a:r>
            <a:r>
              <a:rPr lang="en-US" sz="6000" b="1" dirty="0" smtClean="0">
                <a:solidFill>
                  <a:srgbClr val="C00000"/>
                </a:solidFill>
                <a:latin typeface="+mj-lt"/>
                <a:ea typeface="Verdana" panose="020B0604030504040204" pitchFamily="34" charset="0"/>
                <a:cs typeface="Verdana" panose="020B0604030504040204" pitchFamily="34" charset="0"/>
              </a:rPr>
              <a:t>?</a:t>
            </a:r>
            <a:endParaRPr lang="en-US" sz="6000" b="1" dirty="0">
              <a:solidFill>
                <a:srgbClr val="C00000"/>
              </a:solidFill>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518069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23794" y="1371600"/>
            <a:ext cx="10058400" cy="6693752"/>
          </a:xfrm>
          <a:prstGeom prst="rect">
            <a:avLst/>
          </a:prstGeom>
        </p:spPr>
      </p:pic>
      <p:sp>
        <p:nvSpPr>
          <p:cNvPr id="6" name="Rectangle 5"/>
          <p:cNvSpPr/>
          <p:nvPr/>
        </p:nvSpPr>
        <p:spPr>
          <a:xfrm>
            <a:off x="813594" y="530301"/>
            <a:ext cx="14630400" cy="1069899"/>
          </a:xfrm>
          <a:prstGeom prst="rect">
            <a:avLst/>
          </a:prstGeom>
        </p:spPr>
        <p:txBody>
          <a:bodyPr wrap="square" lIns="145152" tIns="72576" rIns="145152" bIns="72576">
            <a:spAutoFit/>
          </a:bodyPr>
          <a:lstStyle/>
          <a:p>
            <a:pPr>
              <a:spcBef>
                <a:spcPct val="20000"/>
              </a:spcBef>
            </a:pPr>
            <a:r>
              <a:rPr lang="en-US" sz="6000" b="1" dirty="0" smtClean="0">
                <a:solidFill>
                  <a:srgbClr val="0070C0"/>
                </a:solidFill>
                <a:latin typeface="+mj-lt"/>
                <a:ea typeface="Verdana" panose="020B0604030504040204" pitchFamily="34" charset="0"/>
                <a:cs typeface="Verdana" panose="020B0604030504040204" pitchFamily="34" charset="0"/>
              </a:rPr>
              <a:t>Set Your Goals – NOW!</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6462"/>
          <a:stretch/>
        </p:blipFill>
        <p:spPr>
          <a:xfrm>
            <a:off x="813594" y="2362200"/>
            <a:ext cx="3610391" cy="5334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3838" b="-9698"/>
          <a:stretch/>
        </p:blipFill>
        <p:spPr>
          <a:xfrm>
            <a:off x="4699794" y="3048000"/>
            <a:ext cx="3588089" cy="5334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9956211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6702" y="1905000"/>
            <a:ext cx="10700886" cy="642899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0076" r="-6421"/>
          <a:stretch/>
        </p:blipFill>
        <p:spPr>
          <a:xfrm rot="20976156">
            <a:off x="2245605" y="2628218"/>
            <a:ext cx="3747493" cy="570980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ectangle 4"/>
          <p:cNvSpPr/>
          <p:nvPr/>
        </p:nvSpPr>
        <p:spPr>
          <a:xfrm>
            <a:off x="737394" y="530301"/>
            <a:ext cx="14630400" cy="1069899"/>
          </a:xfrm>
          <a:prstGeom prst="rect">
            <a:avLst/>
          </a:prstGeom>
        </p:spPr>
        <p:txBody>
          <a:bodyPr wrap="square" lIns="145152" tIns="72576" rIns="145152" bIns="72576">
            <a:spAutoFit/>
          </a:bodyPr>
          <a:lstStyle/>
          <a:p>
            <a:pPr>
              <a:spcBef>
                <a:spcPct val="20000"/>
              </a:spcBef>
            </a:pPr>
            <a:r>
              <a:rPr lang="en-US" sz="6000" b="1" dirty="0" smtClean="0">
                <a:solidFill>
                  <a:srgbClr val="0070C0"/>
                </a:solidFill>
                <a:latin typeface="+mj-lt"/>
                <a:ea typeface="Verdana" panose="020B0604030504040204" pitchFamily="34" charset="0"/>
                <a:cs typeface="Verdana" panose="020B0604030504040204" pitchFamily="34" charset="0"/>
              </a:rPr>
              <a:t>Send Your </a:t>
            </a:r>
            <a:r>
              <a:rPr lang="en-US" sz="6000" b="1" dirty="0" err="1" smtClean="0">
                <a:solidFill>
                  <a:srgbClr val="0070C0"/>
                </a:solidFill>
                <a:latin typeface="+mj-lt"/>
                <a:ea typeface="Verdana" panose="020B0604030504040204" pitchFamily="34" charset="0"/>
                <a:cs typeface="Verdana" panose="020B0604030504040204" pitchFamily="34" charset="0"/>
              </a:rPr>
              <a:t>Upline</a:t>
            </a:r>
            <a:r>
              <a:rPr lang="en-US" sz="6000" b="1" dirty="0" smtClean="0">
                <a:solidFill>
                  <a:srgbClr val="0070C0"/>
                </a:solidFill>
                <a:latin typeface="+mj-lt"/>
                <a:ea typeface="Verdana" panose="020B0604030504040204" pitchFamily="34" charset="0"/>
                <a:cs typeface="Verdana" panose="020B0604030504040204" pitchFamily="34" charset="0"/>
              </a:rPr>
              <a:t> a Copy</a:t>
            </a:r>
          </a:p>
        </p:txBody>
      </p:sp>
    </p:spTree>
    <p:extLst>
      <p:ext uri="{BB962C8B-B14F-4D97-AF65-F5344CB8AC3E}">
        <p14:creationId xmlns:p14="http://schemas.microsoft.com/office/powerpoint/2010/main" val="11730796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0643"/>
          <a:stretch/>
        </p:blipFill>
        <p:spPr>
          <a:xfrm>
            <a:off x="-24606" y="0"/>
            <a:ext cx="16282194" cy="914442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4394" y="1416627"/>
            <a:ext cx="7848600" cy="1783773"/>
          </a:xfrm>
          <a:prstGeom prst="rect">
            <a:avLst/>
          </a:prstGeom>
        </p:spPr>
      </p:pic>
      <p:sp>
        <p:nvSpPr>
          <p:cNvPr id="6" name="Rectangle 5"/>
          <p:cNvSpPr/>
          <p:nvPr/>
        </p:nvSpPr>
        <p:spPr>
          <a:xfrm>
            <a:off x="1956594" y="491170"/>
            <a:ext cx="7162800" cy="1069899"/>
          </a:xfrm>
          <a:prstGeom prst="rect">
            <a:avLst/>
          </a:prstGeom>
        </p:spPr>
        <p:txBody>
          <a:bodyPr wrap="square" lIns="145152" tIns="72576" rIns="145152" bIns="72576">
            <a:spAutoFit/>
          </a:bodyPr>
          <a:lstStyle/>
          <a:p>
            <a:pPr algn="ctr">
              <a:spcBef>
                <a:spcPct val="20000"/>
              </a:spcBef>
            </a:pPr>
            <a:r>
              <a:rPr lang="en-US" sz="6000" b="1" dirty="0" smtClean="0">
                <a:solidFill>
                  <a:srgbClr val="0070C0"/>
                </a:solidFill>
                <a:latin typeface="+mj-lt"/>
                <a:ea typeface="Verdana" panose="020B0604030504040204" pitchFamily="34" charset="0"/>
                <a:cs typeface="Verdana" panose="020B0604030504040204" pitchFamily="34" charset="0"/>
              </a:rPr>
              <a:t>Upcoming Events</a:t>
            </a:r>
          </a:p>
        </p:txBody>
      </p:sp>
    </p:spTree>
    <p:extLst>
      <p:ext uri="{BB962C8B-B14F-4D97-AF65-F5344CB8AC3E}">
        <p14:creationId xmlns:p14="http://schemas.microsoft.com/office/powerpoint/2010/main" val="17138214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0768"/>
          <a:stretch/>
        </p:blipFill>
        <p:spPr>
          <a:xfrm>
            <a:off x="1988797" y="1838937"/>
            <a:ext cx="12279993" cy="7305063"/>
          </a:xfrm>
          <a:prstGeom prst="rect">
            <a:avLst/>
          </a:prstGeom>
        </p:spPr>
      </p:pic>
      <p:sp>
        <p:nvSpPr>
          <p:cNvPr id="7" name="Rounded Rectangle 6"/>
          <p:cNvSpPr/>
          <p:nvPr/>
        </p:nvSpPr>
        <p:spPr>
          <a:xfrm>
            <a:off x="0" y="-15239"/>
            <a:ext cx="16257588" cy="237023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304800"/>
            <a:ext cx="16257588" cy="1846659"/>
          </a:xfrm>
          <a:prstGeom prst="rect">
            <a:avLst/>
          </a:prstGeom>
          <a:noFill/>
        </p:spPr>
        <p:txBody>
          <a:bodyPr wrap="square" lIns="0" tIns="0" rIns="0" bIns="0" rtlCol="0">
            <a:spAutoFit/>
          </a:bodyPr>
          <a:lstStyle/>
          <a:p>
            <a:pPr lvl="0" algn="ctr"/>
            <a:r>
              <a:rPr lang="en-US" sz="6000" b="1" dirty="0" smtClean="0">
                <a:solidFill>
                  <a:srgbClr val="C00000"/>
                </a:solidFill>
                <a:latin typeface="+mj-lt"/>
                <a:ea typeface="Verdana" panose="020B0604030504040204" pitchFamily="34" charset="0"/>
                <a:cs typeface="Verdana" panose="020B0604030504040204" pitchFamily="34" charset="0"/>
              </a:rPr>
              <a:t>Business Success Training</a:t>
            </a:r>
          </a:p>
          <a:p>
            <a:pPr lvl="0" algn="ctr"/>
            <a:r>
              <a:rPr lang="en-US" sz="6000" b="1" dirty="0" smtClean="0">
                <a:solidFill>
                  <a:srgbClr val="0070C0"/>
                </a:solidFill>
                <a:latin typeface="+mj-lt"/>
                <a:ea typeface="Verdana" panose="020B0604030504040204" pitchFamily="34" charset="0"/>
                <a:cs typeface="Verdana" panose="020B0604030504040204" pitchFamily="34" charset="0"/>
              </a:rPr>
              <a:t>Module 1</a:t>
            </a:r>
            <a:endParaRPr lang="en-US" sz="6000" b="1" dirty="0">
              <a:solidFill>
                <a:srgbClr val="0070C0"/>
              </a:solidFill>
              <a:latin typeface="+mj-lt"/>
              <a:ea typeface="Verdana" panose="020B0604030504040204" pitchFamily="34" charset="0"/>
              <a:cs typeface="Verdana" panose="020B0604030504040204" pitchFamily="34" charset="0"/>
            </a:endParaRPr>
          </a:p>
        </p:txBody>
      </p:sp>
      <p:pic>
        <p:nvPicPr>
          <p:cNvPr id="2" name="Picture 1" descr="RelivBlue2995.jpg"/>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9236" y1="26852" x2="39236" y2="26852"/>
                        <a14:foregroundMark x1="25579" y1="28241" x2="25579" y2="28241"/>
                        <a14:foregroundMark x1="44560" y1="28588" x2="44560" y2="28588"/>
                        <a14:foregroundMark x1="50000" y1="25579" x2="50000" y2="25579"/>
                        <a14:foregroundMark x1="56250" y1="27894" x2="56250" y2="27894"/>
                        <a14:foregroundMark x1="62269" y1="26852" x2="62269" y2="26852"/>
                        <a14:foregroundMark x1="45949" y1="43519" x2="45949" y2="43519"/>
                        <a14:foregroundMark x1="46991" y1="52894" x2="46991" y2="52894"/>
                        <a14:foregroundMark x1="47338" y1="60532" x2="47338" y2="60532"/>
                        <a14:foregroundMark x1="50231" y1="60880" x2="50231" y2="60880"/>
                        <a14:foregroundMark x1="50926" y1="53819" x2="50926" y2="53819"/>
                        <a14:foregroundMark x1="50579" y1="46181" x2="51273" y2="45139"/>
                        <a14:foregroundMark x1="50579" y1="31481" x2="50579" y2="31481"/>
                        <a14:foregroundMark x1="55903" y1="31481" x2="55903" y2="31481"/>
                        <a14:foregroundMark x1="63657" y1="32176" x2="63657" y2="32176"/>
                        <a14:foregroundMark x1="66319" y1="38542" x2="66319" y2="38542"/>
                        <a14:foregroundMark x1="69560" y1="30903" x2="69560" y2="30903"/>
                        <a14:foregroundMark x1="50000" y1="19213" x2="50000" y2="19213"/>
                        <a14:foregroundMark x1="40278" y1="24884" x2="40278" y2="24884"/>
                        <a14:foregroundMark x1="34606" y1="31250" x2="34606" y2="31250"/>
                        <a14:foregroundMark x1="40278" y1="30903" x2="40278" y2="30903"/>
                        <a14:foregroundMark x1="31597" y1="24884" x2="31597" y2="24884"/>
                        <a14:foregroundMark x1="40972" y1="38889" x2="40972" y2="38889"/>
                        <a14:foregroundMark x1="53588" y1="49190" x2="53588" y2="49190"/>
                        <a14:foregroundMark x1="53935" y1="55903" x2="53935" y2="55903"/>
                        <a14:foregroundMark x1="52662" y1="62153" x2="52662" y2="62153"/>
                        <a14:foregroundMark x1="48611" y1="45833" x2="48611" y2="45833"/>
                        <a14:foregroundMark x1="56597" y1="52199" x2="56597" y2="52199"/>
                        <a14:foregroundMark x1="59259" y1="57870" x2="59259" y2="57870"/>
                        <a14:foregroundMark x1="63657" y1="62847" x2="63657" y2="62847"/>
                        <a14:foregroundMark x1="69907" y1="65509" x2="69907" y2="65509"/>
                        <a14:foregroundMark x1="69907" y1="72801" x2="69907" y2="72801"/>
                        <a14:foregroundMark x1="62269" y1="69560" x2="62269" y2="69560"/>
                        <a14:foregroundMark x1="58333" y1="63542" x2="58333" y2="63542"/>
                        <a14:foregroundMark x1="55556" y1="59144" x2="55556" y2="59144"/>
                        <a14:foregroundMark x1="54977" y1="66204" x2="54977" y2="66204"/>
                        <a14:foregroundMark x1="58912" y1="72222" x2="58912" y2="72222"/>
                        <a14:foregroundMark x1="64583" y1="77894" x2="64583" y2="77894"/>
                        <a14:foregroundMark x1="69907" y1="80556" x2="69907" y2="80556"/>
                        <a14:foregroundMark x1="56944" y1="68519" x2="56944" y2="68519"/>
                        <a14:foregroundMark x1="45602" y1="58565" x2="45602" y2="58565"/>
                        <a14:foregroundMark x1="25499" y1="34368" x2="25499" y2="34368"/>
                        <a14:foregroundMark x1="50776" y1="35255" x2="50776" y2="35255"/>
                        <a14:foregroundMark x1="55450" y1="35071" x2="55450" y2="35071"/>
                      </a14:backgroundRemoval>
                    </a14:imgEffect>
                  </a14:imgLayer>
                </a14:imgProps>
              </a:ext>
              <a:ext uri="{28A0092B-C50C-407E-A947-70E740481C1C}">
                <a14:useLocalDpi xmlns:a14="http://schemas.microsoft.com/office/drawing/2010/main" val="0"/>
              </a:ext>
            </a:extLst>
          </a:blip>
          <a:stretch>
            <a:fillRect/>
          </a:stretch>
        </p:blipFill>
        <p:spPr>
          <a:xfrm>
            <a:off x="2337594" y="6997724"/>
            <a:ext cx="1752600" cy="1752600"/>
          </a:xfrm>
          <a:prstGeom prst="rect">
            <a:avLst/>
          </a:prstGeom>
        </p:spPr>
      </p:pic>
      <p:sp>
        <p:nvSpPr>
          <p:cNvPr id="6" name="Rectangle 5"/>
          <p:cNvSpPr/>
          <p:nvPr/>
        </p:nvSpPr>
        <p:spPr>
          <a:xfrm>
            <a:off x="14453394" y="8610600"/>
            <a:ext cx="1447800" cy="523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96265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p:cNvPicPr>
          <p:nvPr/>
        </p:nvPicPr>
        <p:blipFill>
          <a:blip r:embed="rId3">
            <a:extLst>
              <a:ext uri="{28A0092B-C50C-407E-A947-70E740481C1C}">
                <a14:useLocalDpi xmlns:a14="http://schemas.microsoft.com/office/drawing/2010/main" val="0"/>
              </a:ext>
            </a:extLst>
          </a:blip>
          <a:srcRect t="3772" r="14755" b="26086"/>
          <a:stretch>
            <a:fillRect/>
          </a:stretch>
        </p:blipFill>
        <p:spPr bwMode="auto">
          <a:xfrm>
            <a:off x="-11355" y="1"/>
            <a:ext cx="16668961"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8" name="Group 7"/>
          <p:cNvGrpSpPr>
            <a:grpSpLocks/>
          </p:cNvGrpSpPr>
          <p:nvPr/>
        </p:nvGrpSpPr>
        <p:grpSpPr bwMode="auto">
          <a:xfrm>
            <a:off x="5984612" y="436033"/>
            <a:ext cx="7804149" cy="5444067"/>
            <a:chOff x="3520581" y="2852003"/>
            <a:chExt cx="3119552" cy="2234943"/>
          </a:xfrm>
        </p:grpSpPr>
        <p:pic>
          <p:nvPicPr>
            <p:cNvPr id="6150" name="Picture 8" descr="Screen Shot 2014-09-16 at 9.20.21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92724" y="2852003"/>
              <a:ext cx="2247409" cy="130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9" descr="Reliv red.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20581" y="3197418"/>
              <a:ext cx="937831" cy="93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0" descr="Screen Shot 2014-09-16 at 9.26.34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1953" y="4157454"/>
              <a:ext cx="2660271" cy="92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2541056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sCycle2.png"/>
          <p:cNvPicPr>
            <a:picLocks noChangeAspect="1"/>
          </p:cNvPicPr>
          <p:nvPr/>
        </p:nvPicPr>
        <p:blipFill rotWithShape="1">
          <a:blip r:embed="rId3">
            <a:extLst>
              <a:ext uri="{28A0092B-C50C-407E-A947-70E740481C1C}">
                <a14:useLocalDpi xmlns:a14="http://schemas.microsoft.com/office/drawing/2010/main" val="0"/>
              </a:ext>
            </a:extLst>
          </a:blip>
          <a:srcRect b="79605"/>
          <a:stretch/>
        </p:blipFill>
        <p:spPr>
          <a:xfrm>
            <a:off x="12154694" y="3227914"/>
            <a:ext cx="1270000" cy="1326145"/>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4332" r="11439" b="2180"/>
          <a:stretch/>
        </p:blipFill>
        <p:spPr>
          <a:xfrm>
            <a:off x="1727994" y="2667000"/>
            <a:ext cx="4412088" cy="4492862"/>
          </a:xfrm>
          <a:prstGeom prst="rect">
            <a:avLst/>
          </a:prstGeom>
        </p:spPr>
      </p:pic>
      <p:sp>
        <p:nvSpPr>
          <p:cNvPr id="3" name="Content Placeholder 2"/>
          <p:cNvSpPr>
            <a:spLocks noGrp="1"/>
          </p:cNvSpPr>
          <p:nvPr>
            <p:ph idx="1"/>
          </p:nvPr>
        </p:nvSpPr>
        <p:spPr>
          <a:xfrm>
            <a:off x="1575594" y="1600200"/>
            <a:ext cx="5334000" cy="609600"/>
          </a:xfrm>
        </p:spPr>
        <p:txBody>
          <a:bodyPr>
            <a:noAutofit/>
          </a:bodyPr>
          <a:lstStyle/>
          <a:p>
            <a:pPr marL="0" lvl="0" indent="0">
              <a:buNone/>
            </a:pPr>
            <a:r>
              <a:rPr lang="en-US" sz="4000" b="1" dirty="0" smtClean="0">
                <a:solidFill>
                  <a:srgbClr val="0070C0"/>
                </a:solidFill>
                <a:latin typeface="+mj-lt"/>
                <a:ea typeface="Verdana" panose="020B0604030504040204" pitchFamily="34" charset="0"/>
                <a:cs typeface="Verdana" panose="020B0604030504040204" pitchFamily="34" charset="0"/>
              </a:rPr>
              <a:t>CIRCLE OF SUCCESS</a:t>
            </a:r>
            <a:endParaRPr lang="en-US" sz="4000" b="1" dirty="0">
              <a:solidFill>
                <a:srgbClr val="0070C0"/>
              </a:solidFill>
              <a:latin typeface="+mj-lt"/>
              <a:ea typeface="Verdana" panose="020B0604030504040204" pitchFamily="34" charset="0"/>
              <a:cs typeface="Verdana" panose="020B0604030504040204" pitchFamily="34" charset="0"/>
            </a:endParaRPr>
          </a:p>
        </p:txBody>
      </p:sp>
      <p:sp>
        <p:nvSpPr>
          <p:cNvPr id="4" name="TextBox 3"/>
          <p:cNvSpPr txBox="1"/>
          <p:nvPr/>
        </p:nvSpPr>
        <p:spPr>
          <a:xfrm>
            <a:off x="762000" y="533400"/>
            <a:ext cx="14834394" cy="1015663"/>
          </a:xfrm>
          <a:prstGeom prst="rect">
            <a:avLst/>
          </a:prstGeom>
          <a:noFill/>
        </p:spPr>
        <p:txBody>
          <a:bodyPr wrap="square" lIns="0" tIns="0" rIns="0" bIns="0" rtlCol="0">
            <a:spAutoFit/>
          </a:bodyPr>
          <a:lstStyle/>
          <a:p>
            <a:pPr lvl="0">
              <a:spcBef>
                <a:spcPct val="20000"/>
              </a:spcBef>
            </a:pPr>
            <a:r>
              <a:rPr lang="en-US" sz="6600" b="1" dirty="0" smtClean="0">
                <a:solidFill>
                  <a:srgbClr val="0070C0"/>
                </a:solidFill>
                <a:latin typeface="+mj-lt"/>
                <a:ea typeface="Verdana" panose="020B0604030504040204" pitchFamily="34" charset="0"/>
                <a:cs typeface="Verdana" panose="020B0604030504040204" pitchFamily="34" charset="0"/>
              </a:rPr>
              <a:t>Q: How do you succeed with Reliv?</a:t>
            </a:r>
            <a:endParaRPr lang="en-US" sz="6600" b="1" dirty="0">
              <a:solidFill>
                <a:srgbClr val="0070C0"/>
              </a:solidFill>
              <a:latin typeface="+mj-lt"/>
              <a:ea typeface="Verdana" panose="020B0604030504040204" pitchFamily="34" charset="0"/>
              <a:cs typeface="Verdana" panose="020B0604030504040204" pitchFamily="34" charset="0"/>
            </a:endParaRPr>
          </a:p>
        </p:txBody>
      </p:sp>
      <p:sp>
        <p:nvSpPr>
          <p:cNvPr id="8" name="Content Placeholder 2"/>
          <p:cNvSpPr txBox="1">
            <a:spLocks/>
          </p:cNvSpPr>
          <p:nvPr/>
        </p:nvSpPr>
        <p:spPr>
          <a:xfrm>
            <a:off x="10033794" y="4401659"/>
            <a:ext cx="2667000" cy="1295400"/>
          </a:xfrm>
          <a:prstGeom prst="rect">
            <a:avLst/>
          </a:prstGeom>
        </p:spPr>
        <p:txBody>
          <a:bodyPr vert="horz" lIns="145152" tIns="72576" rIns="145152" bIns="72576" rtlCol="0">
            <a:noAutofit/>
          </a:bodyPr>
          <a:lstStyle>
            <a:lvl1pPr marL="544319" indent="-544319" algn="l" defTabSz="1451519" rtl="0" eaLnBrk="1" latinLnBrk="0" hangingPunct="1">
              <a:spcBef>
                <a:spcPct val="20000"/>
              </a:spcBef>
              <a:buFont typeface="Arial" panose="020B0604020202020204" pitchFamily="34" charset="0"/>
              <a:buChar char="•"/>
              <a:defRPr sz="5100" kern="1200">
                <a:solidFill>
                  <a:schemeClr val="tx1"/>
                </a:solidFill>
                <a:latin typeface="Verdana"/>
                <a:ea typeface="+mn-ea"/>
                <a:cs typeface="+mn-cs"/>
              </a:defRPr>
            </a:lvl1pPr>
            <a:lvl2pPr marL="1179359" indent="-453600" algn="l" defTabSz="1451519" rtl="0" eaLnBrk="1" latinLnBrk="0" hangingPunct="1">
              <a:spcBef>
                <a:spcPct val="20000"/>
              </a:spcBef>
              <a:buFont typeface="Arial" panose="020B0604020202020204" pitchFamily="34" charset="0"/>
              <a:buChar char="–"/>
              <a:defRPr sz="4400" kern="1200">
                <a:solidFill>
                  <a:schemeClr val="tx1"/>
                </a:solidFill>
                <a:latin typeface="Verdana"/>
                <a:ea typeface="+mn-ea"/>
                <a:cs typeface="+mn-cs"/>
              </a:defRPr>
            </a:lvl2pPr>
            <a:lvl3pPr marL="1814398" indent="-362880" algn="l" defTabSz="1451519" rtl="0" eaLnBrk="1" latinLnBrk="0" hangingPunct="1">
              <a:spcBef>
                <a:spcPct val="20000"/>
              </a:spcBef>
              <a:buFont typeface="Arial" panose="020B0604020202020204" pitchFamily="34" charset="0"/>
              <a:buChar char="•"/>
              <a:defRPr sz="3800" kern="1200">
                <a:solidFill>
                  <a:schemeClr val="tx1"/>
                </a:solidFill>
                <a:latin typeface="Verdana"/>
                <a:ea typeface="+mn-ea"/>
                <a:cs typeface="+mn-cs"/>
              </a:defRPr>
            </a:lvl3pPr>
            <a:lvl4pPr marL="2540157" indent="-362880" algn="l" defTabSz="1451519" rtl="0" eaLnBrk="1" latinLnBrk="0" hangingPunct="1">
              <a:spcBef>
                <a:spcPct val="20000"/>
              </a:spcBef>
              <a:buFont typeface="Arial" panose="020B0604020202020204" pitchFamily="34" charset="0"/>
              <a:buChar char="–"/>
              <a:defRPr sz="3200" kern="1200">
                <a:solidFill>
                  <a:schemeClr val="tx1"/>
                </a:solidFill>
                <a:latin typeface="Verdana"/>
                <a:ea typeface="+mn-ea"/>
                <a:cs typeface="+mn-cs"/>
              </a:defRPr>
            </a:lvl4pPr>
            <a:lvl5pPr marL="3265917" indent="-362880" algn="l" defTabSz="1451519" rtl="0" eaLnBrk="1" latinLnBrk="0" hangingPunct="1">
              <a:spcBef>
                <a:spcPct val="20000"/>
              </a:spcBef>
              <a:buFont typeface="Arial" panose="020B0604020202020204" pitchFamily="34" charset="0"/>
              <a:buChar char="»"/>
              <a:defRPr sz="3200" kern="1200">
                <a:solidFill>
                  <a:schemeClr val="tx1"/>
                </a:solidFill>
                <a:latin typeface="Verdana"/>
                <a:ea typeface="+mn-ea"/>
                <a:cs typeface="+mn-cs"/>
              </a:defRPr>
            </a:lvl5pPr>
            <a:lvl6pPr marL="3991676" indent="-362880" algn="l" defTabSz="1451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17435" indent="-362880" algn="l" defTabSz="1451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43195" indent="-362880" algn="l" defTabSz="1451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168954" indent="-362880" algn="l" defTabSz="1451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4000" b="1" dirty="0" smtClean="0">
                <a:latin typeface="+mj-lt"/>
                <a:ea typeface="Verdana" panose="020B0604030504040204" pitchFamily="34" charset="0"/>
                <a:cs typeface="Verdana" panose="020B0604030504040204" pitchFamily="34" charset="0"/>
              </a:rPr>
              <a:t>Daily</a:t>
            </a:r>
            <a:br>
              <a:rPr lang="en-US" sz="4000" b="1" dirty="0" smtClean="0">
                <a:latin typeface="+mj-lt"/>
                <a:ea typeface="Verdana" panose="020B0604030504040204" pitchFamily="34" charset="0"/>
                <a:cs typeface="Verdana" panose="020B0604030504040204" pitchFamily="34" charset="0"/>
              </a:rPr>
            </a:br>
            <a:r>
              <a:rPr lang="en-US" sz="4000" b="1" dirty="0" smtClean="0">
                <a:latin typeface="+mj-lt"/>
                <a:ea typeface="Verdana" panose="020B0604030504040204" pitchFamily="34" charset="0"/>
                <a:cs typeface="Verdana" panose="020B0604030504040204" pitchFamily="34" charset="0"/>
              </a:rPr>
              <a:t>Activity</a:t>
            </a:r>
            <a:endParaRPr lang="en-US" sz="4000" b="1" dirty="0">
              <a:latin typeface="+mj-lt"/>
              <a:ea typeface="Verdana" panose="020B0604030504040204" pitchFamily="34" charset="0"/>
              <a:cs typeface="Verdana" panose="020B0604030504040204" pitchFamily="34" charset="0"/>
            </a:endParaRPr>
          </a:p>
        </p:txBody>
      </p:sp>
      <p:sp>
        <p:nvSpPr>
          <p:cNvPr id="9" name="Content Placeholder 2"/>
          <p:cNvSpPr txBox="1">
            <a:spLocks/>
          </p:cNvSpPr>
          <p:nvPr/>
        </p:nvSpPr>
        <p:spPr>
          <a:xfrm>
            <a:off x="12815094" y="4401659"/>
            <a:ext cx="2705100" cy="1498600"/>
          </a:xfrm>
          <a:prstGeom prst="rect">
            <a:avLst/>
          </a:prstGeom>
        </p:spPr>
        <p:txBody>
          <a:bodyPr vert="horz" lIns="145152" tIns="72576" rIns="145152" bIns="72576" rtlCol="0">
            <a:noAutofit/>
          </a:bodyPr>
          <a:lstStyle>
            <a:lvl1pPr marL="544319" indent="-544319" algn="l" defTabSz="1451519" rtl="0" eaLnBrk="1" latinLnBrk="0" hangingPunct="1">
              <a:spcBef>
                <a:spcPct val="20000"/>
              </a:spcBef>
              <a:buFont typeface="Arial" panose="020B0604020202020204" pitchFamily="34" charset="0"/>
              <a:buChar char="•"/>
              <a:defRPr sz="5100" kern="1200">
                <a:solidFill>
                  <a:schemeClr val="tx1"/>
                </a:solidFill>
                <a:latin typeface="Verdana"/>
                <a:ea typeface="+mn-ea"/>
                <a:cs typeface="+mn-cs"/>
              </a:defRPr>
            </a:lvl1pPr>
            <a:lvl2pPr marL="1179359" indent="-453600" algn="l" defTabSz="1451519" rtl="0" eaLnBrk="1" latinLnBrk="0" hangingPunct="1">
              <a:spcBef>
                <a:spcPct val="20000"/>
              </a:spcBef>
              <a:buFont typeface="Arial" panose="020B0604020202020204" pitchFamily="34" charset="0"/>
              <a:buChar char="–"/>
              <a:defRPr sz="4400" kern="1200">
                <a:solidFill>
                  <a:schemeClr val="tx1"/>
                </a:solidFill>
                <a:latin typeface="Verdana"/>
                <a:ea typeface="+mn-ea"/>
                <a:cs typeface="+mn-cs"/>
              </a:defRPr>
            </a:lvl2pPr>
            <a:lvl3pPr marL="1814398" indent="-362880" algn="l" defTabSz="1451519" rtl="0" eaLnBrk="1" latinLnBrk="0" hangingPunct="1">
              <a:spcBef>
                <a:spcPct val="20000"/>
              </a:spcBef>
              <a:buFont typeface="Arial" panose="020B0604020202020204" pitchFamily="34" charset="0"/>
              <a:buChar char="•"/>
              <a:defRPr sz="3800" kern="1200">
                <a:solidFill>
                  <a:schemeClr val="tx1"/>
                </a:solidFill>
                <a:latin typeface="Verdana"/>
                <a:ea typeface="+mn-ea"/>
                <a:cs typeface="+mn-cs"/>
              </a:defRPr>
            </a:lvl3pPr>
            <a:lvl4pPr marL="2540157" indent="-362880" algn="l" defTabSz="1451519" rtl="0" eaLnBrk="1" latinLnBrk="0" hangingPunct="1">
              <a:spcBef>
                <a:spcPct val="20000"/>
              </a:spcBef>
              <a:buFont typeface="Arial" panose="020B0604020202020204" pitchFamily="34" charset="0"/>
              <a:buChar char="–"/>
              <a:defRPr sz="3200" kern="1200">
                <a:solidFill>
                  <a:schemeClr val="tx1"/>
                </a:solidFill>
                <a:latin typeface="Verdana"/>
                <a:ea typeface="+mn-ea"/>
                <a:cs typeface="+mn-cs"/>
              </a:defRPr>
            </a:lvl4pPr>
            <a:lvl5pPr marL="3265917" indent="-362880" algn="l" defTabSz="1451519" rtl="0" eaLnBrk="1" latinLnBrk="0" hangingPunct="1">
              <a:spcBef>
                <a:spcPct val="20000"/>
              </a:spcBef>
              <a:buFont typeface="Arial" panose="020B0604020202020204" pitchFamily="34" charset="0"/>
              <a:buChar char="»"/>
              <a:defRPr sz="3200" kern="1200">
                <a:solidFill>
                  <a:schemeClr val="tx1"/>
                </a:solidFill>
                <a:latin typeface="Verdana"/>
                <a:ea typeface="+mn-ea"/>
                <a:cs typeface="+mn-cs"/>
              </a:defRPr>
            </a:lvl5pPr>
            <a:lvl6pPr marL="3991676" indent="-362880" algn="l" defTabSz="1451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17435" indent="-362880" algn="l" defTabSz="1451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43195" indent="-362880" algn="l" defTabSz="1451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168954" indent="-362880" algn="l" defTabSz="1451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4000" b="1" dirty="0" smtClean="0">
                <a:latin typeface="+mj-lt"/>
                <a:ea typeface="Verdana" panose="020B0604030504040204" pitchFamily="34" charset="0"/>
                <a:cs typeface="Verdana" panose="020B0604030504040204" pitchFamily="34" charset="0"/>
              </a:rPr>
              <a:t>Corporate</a:t>
            </a:r>
          </a:p>
          <a:p>
            <a:pPr marL="0" indent="0" algn="ctr">
              <a:spcBef>
                <a:spcPts val="0"/>
              </a:spcBef>
              <a:buFont typeface="Arial" panose="020B0604020202020204" pitchFamily="34" charset="0"/>
              <a:buNone/>
            </a:pPr>
            <a:r>
              <a:rPr lang="en-US" sz="4000" b="1" dirty="0" smtClean="0">
                <a:latin typeface="+mj-lt"/>
                <a:ea typeface="Verdana" panose="020B0604030504040204" pitchFamily="34" charset="0"/>
                <a:cs typeface="Verdana" panose="020B0604030504040204" pitchFamily="34" charset="0"/>
              </a:rPr>
              <a:t>Support</a:t>
            </a:r>
            <a:endParaRPr lang="en-US" sz="4000" b="1" dirty="0">
              <a:latin typeface="+mj-lt"/>
              <a:ea typeface="Verdana" panose="020B0604030504040204" pitchFamily="34" charset="0"/>
              <a:cs typeface="Verdana" panose="020B0604030504040204" pitchFamily="34" charset="0"/>
            </a:endParaRPr>
          </a:p>
        </p:txBody>
      </p:sp>
      <p:sp>
        <p:nvSpPr>
          <p:cNvPr id="10" name="Content Placeholder 2"/>
          <p:cNvSpPr txBox="1">
            <a:spLocks/>
          </p:cNvSpPr>
          <p:nvPr/>
        </p:nvSpPr>
        <p:spPr>
          <a:xfrm>
            <a:off x="10948194" y="2039459"/>
            <a:ext cx="4038600" cy="1142999"/>
          </a:xfrm>
          <a:prstGeom prst="rect">
            <a:avLst/>
          </a:prstGeom>
        </p:spPr>
        <p:txBody>
          <a:bodyPr vert="horz" lIns="145152" tIns="72576" rIns="145152" bIns="72576" rtlCol="0">
            <a:noAutofit/>
          </a:bodyPr>
          <a:lstStyle>
            <a:lvl1pPr marL="544319" indent="-544319" algn="l" defTabSz="1451519" rtl="0" eaLnBrk="1" latinLnBrk="0" hangingPunct="1">
              <a:spcBef>
                <a:spcPct val="20000"/>
              </a:spcBef>
              <a:buFont typeface="Arial" panose="020B0604020202020204" pitchFamily="34" charset="0"/>
              <a:buChar char="•"/>
              <a:defRPr sz="5100" kern="1200">
                <a:solidFill>
                  <a:schemeClr val="tx1"/>
                </a:solidFill>
                <a:latin typeface="Verdana"/>
                <a:ea typeface="+mn-ea"/>
                <a:cs typeface="+mn-cs"/>
              </a:defRPr>
            </a:lvl1pPr>
            <a:lvl2pPr marL="1179359" indent="-453600" algn="l" defTabSz="1451519" rtl="0" eaLnBrk="1" latinLnBrk="0" hangingPunct="1">
              <a:spcBef>
                <a:spcPct val="20000"/>
              </a:spcBef>
              <a:buFont typeface="Arial" panose="020B0604020202020204" pitchFamily="34" charset="0"/>
              <a:buChar char="–"/>
              <a:defRPr sz="4400" kern="1200">
                <a:solidFill>
                  <a:schemeClr val="tx1"/>
                </a:solidFill>
                <a:latin typeface="Verdana"/>
                <a:ea typeface="+mn-ea"/>
                <a:cs typeface="+mn-cs"/>
              </a:defRPr>
            </a:lvl2pPr>
            <a:lvl3pPr marL="1814398" indent="-362880" algn="l" defTabSz="1451519" rtl="0" eaLnBrk="1" latinLnBrk="0" hangingPunct="1">
              <a:spcBef>
                <a:spcPct val="20000"/>
              </a:spcBef>
              <a:buFont typeface="Arial" panose="020B0604020202020204" pitchFamily="34" charset="0"/>
              <a:buChar char="•"/>
              <a:defRPr sz="3800" kern="1200">
                <a:solidFill>
                  <a:schemeClr val="tx1"/>
                </a:solidFill>
                <a:latin typeface="Verdana"/>
                <a:ea typeface="+mn-ea"/>
                <a:cs typeface="+mn-cs"/>
              </a:defRPr>
            </a:lvl3pPr>
            <a:lvl4pPr marL="2540157" indent="-362880" algn="l" defTabSz="1451519" rtl="0" eaLnBrk="1" latinLnBrk="0" hangingPunct="1">
              <a:spcBef>
                <a:spcPct val="20000"/>
              </a:spcBef>
              <a:buFont typeface="Arial" panose="020B0604020202020204" pitchFamily="34" charset="0"/>
              <a:buChar char="–"/>
              <a:defRPr sz="3200" kern="1200">
                <a:solidFill>
                  <a:schemeClr val="tx1"/>
                </a:solidFill>
                <a:latin typeface="Verdana"/>
                <a:ea typeface="+mn-ea"/>
                <a:cs typeface="+mn-cs"/>
              </a:defRPr>
            </a:lvl4pPr>
            <a:lvl5pPr marL="3265917" indent="-362880" algn="l" defTabSz="1451519" rtl="0" eaLnBrk="1" latinLnBrk="0" hangingPunct="1">
              <a:spcBef>
                <a:spcPct val="20000"/>
              </a:spcBef>
              <a:buFont typeface="Arial" panose="020B0604020202020204" pitchFamily="34" charset="0"/>
              <a:buChar char="»"/>
              <a:defRPr sz="3200" kern="1200">
                <a:solidFill>
                  <a:schemeClr val="tx1"/>
                </a:solidFill>
                <a:latin typeface="Verdana"/>
                <a:ea typeface="+mn-ea"/>
                <a:cs typeface="+mn-cs"/>
              </a:defRPr>
            </a:lvl5pPr>
            <a:lvl6pPr marL="3991676" indent="-362880" algn="l" defTabSz="1451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17435" indent="-362880" algn="l" defTabSz="1451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43195" indent="-362880" algn="l" defTabSz="1451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168954" indent="-362880" algn="l" defTabSz="1451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4000" b="1" dirty="0" smtClean="0">
                <a:solidFill>
                  <a:srgbClr val="0070C0"/>
                </a:solidFill>
                <a:latin typeface="+mj-lt"/>
                <a:ea typeface="Verdana" panose="020B0604030504040204" pitchFamily="34" charset="0"/>
                <a:cs typeface="Verdana" panose="020B0604030504040204" pitchFamily="34" charset="0"/>
              </a:rPr>
              <a:t>RELIV SYSTEM</a:t>
            </a:r>
          </a:p>
          <a:p>
            <a:pPr marL="0" indent="0">
              <a:spcBef>
                <a:spcPts val="0"/>
              </a:spcBef>
              <a:buFont typeface="Arial" panose="020B0604020202020204" pitchFamily="34" charset="0"/>
              <a:buNone/>
            </a:pPr>
            <a:r>
              <a:rPr lang="en-US" sz="4000" b="1" dirty="0" smtClean="0">
                <a:latin typeface="+mj-lt"/>
                <a:ea typeface="Verdana" panose="020B0604030504040204" pitchFamily="34" charset="0"/>
                <a:cs typeface="Verdana" panose="020B0604030504040204" pitchFamily="34" charset="0"/>
              </a:rPr>
              <a:t>Business Cycle</a:t>
            </a:r>
            <a:endParaRPr lang="en-US" sz="4000" b="1" dirty="0">
              <a:latin typeface="+mj-lt"/>
              <a:ea typeface="Verdana" panose="020B0604030504040204" pitchFamily="34" charset="0"/>
              <a:cs typeface="Verdana" panose="020B0604030504040204" pitchFamily="34" charset="0"/>
            </a:endParaRPr>
          </a:p>
        </p:txBody>
      </p:sp>
      <p:pic>
        <p:nvPicPr>
          <p:cNvPr id="7" name="Picture 6" descr="Ongo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7694" y="5664200"/>
            <a:ext cx="1270000" cy="1270000"/>
          </a:xfrm>
          <a:prstGeom prst="rect">
            <a:avLst/>
          </a:prstGeom>
        </p:spPr>
      </p:pic>
      <p:pic>
        <p:nvPicPr>
          <p:cNvPr id="13" name="Picture 12" descr="CorpSup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77094" y="5664200"/>
            <a:ext cx="1219200" cy="1257300"/>
          </a:xfrm>
          <a:prstGeom prst="rect">
            <a:avLst/>
          </a:prstGeom>
        </p:spPr>
      </p:pic>
      <p:sp>
        <p:nvSpPr>
          <p:cNvPr id="14" name="Right Arrow 13"/>
          <p:cNvSpPr/>
          <p:nvPr/>
        </p:nvSpPr>
        <p:spPr>
          <a:xfrm>
            <a:off x="6757194" y="3886200"/>
            <a:ext cx="3505200" cy="1066800"/>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a:xfrm>
            <a:off x="6680994" y="4038600"/>
            <a:ext cx="3200400" cy="1219200"/>
          </a:xfrm>
          <a:prstGeom prst="rect">
            <a:avLst/>
          </a:prstGeom>
        </p:spPr>
        <p:txBody>
          <a:bodyPr vert="horz" lIns="145152" tIns="72576" rIns="145152" bIns="72576" rtlCol="0">
            <a:noAutofit/>
          </a:bodyPr>
          <a:lstStyle>
            <a:lvl1pPr marL="544319" indent="-544319" algn="l" defTabSz="1451519" rtl="0" eaLnBrk="1" latinLnBrk="0" hangingPunct="1">
              <a:spcBef>
                <a:spcPct val="20000"/>
              </a:spcBef>
              <a:buFont typeface="Arial" panose="020B0604020202020204" pitchFamily="34" charset="0"/>
              <a:buChar char="•"/>
              <a:defRPr sz="5100" kern="1200">
                <a:solidFill>
                  <a:schemeClr val="tx1"/>
                </a:solidFill>
                <a:latin typeface="Verdana"/>
                <a:ea typeface="+mn-ea"/>
                <a:cs typeface="+mn-cs"/>
              </a:defRPr>
            </a:lvl1pPr>
            <a:lvl2pPr marL="1179359" indent="-453600" algn="l" defTabSz="1451519" rtl="0" eaLnBrk="1" latinLnBrk="0" hangingPunct="1">
              <a:spcBef>
                <a:spcPct val="20000"/>
              </a:spcBef>
              <a:buFont typeface="Arial" panose="020B0604020202020204" pitchFamily="34" charset="0"/>
              <a:buChar char="–"/>
              <a:defRPr sz="4400" kern="1200">
                <a:solidFill>
                  <a:schemeClr val="tx1"/>
                </a:solidFill>
                <a:latin typeface="Verdana"/>
                <a:ea typeface="+mn-ea"/>
                <a:cs typeface="+mn-cs"/>
              </a:defRPr>
            </a:lvl2pPr>
            <a:lvl3pPr marL="1814398" indent="-362880" algn="l" defTabSz="1451519" rtl="0" eaLnBrk="1" latinLnBrk="0" hangingPunct="1">
              <a:spcBef>
                <a:spcPct val="20000"/>
              </a:spcBef>
              <a:buFont typeface="Arial" panose="020B0604020202020204" pitchFamily="34" charset="0"/>
              <a:buChar char="•"/>
              <a:defRPr sz="3800" kern="1200">
                <a:solidFill>
                  <a:schemeClr val="tx1"/>
                </a:solidFill>
                <a:latin typeface="Verdana"/>
                <a:ea typeface="+mn-ea"/>
                <a:cs typeface="+mn-cs"/>
              </a:defRPr>
            </a:lvl3pPr>
            <a:lvl4pPr marL="2540157" indent="-362880" algn="l" defTabSz="1451519" rtl="0" eaLnBrk="1" latinLnBrk="0" hangingPunct="1">
              <a:spcBef>
                <a:spcPct val="20000"/>
              </a:spcBef>
              <a:buFont typeface="Arial" panose="020B0604020202020204" pitchFamily="34" charset="0"/>
              <a:buChar char="–"/>
              <a:defRPr sz="3200" kern="1200">
                <a:solidFill>
                  <a:schemeClr val="tx1"/>
                </a:solidFill>
                <a:latin typeface="Verdana"/>
                <a:ea typeface="+mn-ea"/>
                <a:cs typeface="+mn-cs"/>
              </a:defRPr>
            </a:lvl4pPr>
            <a:lvl5pPr marL="3265917" indent="-362880" algn="l" defTabSz="1451519" rtl="0" eaLnBrk="1" latinLnBrk="0" hangingPunct="1">
              <a:spcBef>
                <a:spcPct val="20000"/>
              </a:spcBef>
              <a:buFont typeface="Arial" panose="020B0604020202020204" pitchFamily="34" charset="0"/>
              <a:buChar char="»"/>
              <a:defRPr sz="3200" kern="1200">
                <a:solidFill>
                  <a:schemeClr val="tx1"/>
                </a:solidFill>
                <a:latin typeface="Verdana"/>
                <a:ea typeface="+mn-ea"/>
                <a:cs typeface="+mn-cs"/>
              </a:defRPr>
            </a:lvl5pPr>
            <a:lvl6pPr marL="3991676" indent="-362880" algn="l" defTabSz="1451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17435" indent="-362880" algn="l" defTabSz="1451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43195" indent="-362880" algn="l" defTabSz="1451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168954" indent="-362880" algn="l" defTabSz="145151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4000" b="1" dirty="0" smtClean="0">
                <a:solidFill>
                  <a:schemeClr val="bg1"/>
                </a:solidFill>
                <a:latin typeface="+mj-lt"/>
                <a:ea typeface="Verdana" panose="020B0604030504040204" pitchFamily="34" charset="0"/>
                <a:cs typeface="Verdana" panose="020B0604030504040204" pitchFamily="34" charset="0"/>
              </a:rPr>
              <a:t>NEW PEOPLE</a:t>
            </a:r>
            <a:endParaRPr lang="en-US" sz="4000" b="1" dirty="0">
              <a:solidFill>
                <a:schemeClr val="bg1"/>
              </a:solidFill>
              <a:latin typeface="+mj-lt"/>
              <a:ea typeface="Verdana" panose="020B0604030504040204" pitchFamily="34" charset="0"/>
              <a:cs typeface="Verdana" panose="020B0604030504040204" pitchFamily="34" charset="0"/>
            </a:endParaRPr>
          </a:p>
        </p:txBody>
      </p:sp>
      <p:sp>
        <p:nvSpPr>
          <p:cNvPr id="2" name="Rectangle 1"/>
          <p:cNvSpPr/>
          <p:nvPr/>
        </p:nvSpPr>
        <p:spPr>
          <a:xfrm>
            <a:off x="1651794" y="2133600"/>
            <a:ext cx="4265014" cy="707886"/>
          </a:xfrm>
          <a:prstGeom prst="rect">
            <a:avLst/>
          </a:prstGeom>
        </p:spPr>
        <p:txBody>
          <a:bodyPr wrap="none">
            <a:spAutoFit/>
          </a:bodyPr>
          <a:lstStyle/>
          <a:p>
            <a:r>
              <a:rPr lang="en-US" sz="4000" b="1" dirty="0" smtClean="0">
                <a:latin typeface="+mj-lt"/>
                <a:ea typeface="Verdana" panose="020B0604030504040204" pitchFamily="34" charset="0"/>
                <a:cs typeface="Verdana" panose="020B0604030504040204" pitchFamily="34" charset="0"/>
              </a:rPr>
              <a:t>Fundamental Steps</a:t>
            </a:r>
            <a:endParaRPr lang="en-US" sz="4000" b="1" dirty="0">
              <a:latin typeface="+mj-lt"/>
              <a:ea typeface="Verdana" panose="020B0604030504040204" pitchFamily="34" charset="0"/>
              <a:cs typeface="Verdana" panose="020B0604030504040204" pitchFamily="34" charset="0"/>
            </a:endParaRPr>
          </a:p>
        </p:txBody>
      </p:sp>
      <p:sp>
        <p:nvSpPr>
          <p:cNvPr id="19" name="TextBox 18"/>
          <p:cNvSpPr txBox="1"/>
          <p:nvPr/>
        </p:nvSpPr>
        <p:spPr>
          <a:xfrm>
            <a:off x="762000" y="7696200"/>
            <a:ext cx="14834394" cy="923330"/>
          </a:xfrm>
          <a:prstGeom prst="rect">
            <a:avLst/>
          </a:prstGeom>
          <a:noFill/>
        </p:spPr>
        <p:txBody>
          <a:bodyPr wrap="square" lIns="0" tIns="0" rIns="0" bIns="0" rtlCol="0">
            <a:spAutoFit/>
          </a:bodyPr>
          <a:lstStyle/>
          <a:p>
            <a:pPr lvl="0">
              <a:spcBef>
                <a:spcPct val="20000"/>
              </a:spcBef>
            </a:pPr>
            <a:r>
              <a:rPr lang="en-US" sz="6000" b="1" dirty="0" smtClean="0">
                <a:solidFill>
                  <a:srgbClr val="0070C0"/>
                </a:solidFill>
                <a:latin typeface="+mj-lt"/>
                <a:ea typeface="Verdana" panose="020B0604030504040204" pitchFamily="34" charset="0"/>
                <a:cs typeface="Verdana" panose="020B0604030504040204" pitchFamily="34" charset="0"/>
              </a:rPr>
              <a:t>A: Fuel your business with new people!</a:t>
            </a:r>
            <a:endParaRPr lang="en-US" sz="6000" b="1" dirty="0">
              <a:solidFill>
                <a:srgbClr val="0070C0"/>
              </a:solidFill>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37977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662" t="9384" r="21211" b="8995"/>
          <a:stretch/>
        </p:blipFill>
        <p:spPr bwMode="auto">
          <a:xfrm>
            <a:off x="548132" y="2563364"/>
            <a:ext cx="4913662" cy="42392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4050" y="486741"/>
            <a:ext cx="3742886" cy="50268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descr="OpportunityBookCove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32796" y="4239842"/>
            <a:ext cx="3673413" cy="4751758"/>
          </a:xfrm>
          <a:prstGeom prst="rect">
            <a:avLst/>
          </a:prstGeom>
          <a:ln>
            <a:solidFill>
              <a:srgbClr val="000000"/>
            </a:solidFill>
          </a:ln>
        </p:spPr>
      </p:pic>
      <p:sp>
        <p:nvSpPr>
          <p:cNvPr id="6" name="Rectangle 5"/>
          <p:cNvSpPr/>
          <p:nvPr/>
        </p:nvSpPr>
        <p:spPr>
          <a:xfrm>
            <a:off x="813594" y="491170"/>
            <a:ext cx="13455909" cy="1069899"/>
          </a:xfrm>
          <a:prstGeom prst="rect">
            <a:avLst/>
          </a:prstGeom>
        </p:spPr>
        <p:txBody>
          <a:bodyPr wrap="square" lIns="145152" tIns="72576" rIns="145152" bIns="72576">
            <a:spAutoFit/>
          </a:bodyPr>
          <a:lstStyle/>
          <a:p>
            <a:pPr>
              <a:spcBef>
                <a:spcPct val="20000"/>
              </a:spcBef>
            </a:pPr>
            <a:r>
              <a:rPr lang="en-US" sz="6000" b="1" dirty="0" smtClean="0">
                <a:solidFill>
                  <a:srgbClr val="0070C0"/>
                </a:solidFill>
                <a:latin typeface="+mj-lt"/>
                <a:ea typeface="Verdana" panose="020B0604030504040204" pitchFamily="34" charset="0"/>
                <a:cs typeface="Verdana" panose="020B0604030504040204" pitchFamily="34" charset="0"/>
              </a:rPr>
              <a:t>Reliv Tools</a:t>
            </a:r>
          </a:p>
        </p:txBody>
      </p:sp>
      <p:pic>
        <p:nvPicPr>
          <p:cNvPr id="13" name="Picture 12" descr="epigenetics.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6194" y="2798103"/>
            <a:ext cx="3709240" cy="4828501"/>
          </a:xfrm>
          <a:prstGeom prst="rect">
            <a:avLst/>
          </a:prstGeom>
          <a:ln>
            <a:solidFill>
              <a:srgbClr val="000000"/>
            </a:solidFill>
          </a:ln>
        </p:spPr>
      </p:pic>
      <p:sp>
        <p:nvSpPr>
          <p:cNvPr id="14" name="Rectangle 13"/>
          <p:cNvSpPr/>
          <p:nvPr/>
        </p:nvSpPr>
        <p:spPr>
          <a:xfrm>
            <a:off x="813594" y="7772400"/>
            <a:ext cx="13455909" cy="946789"/>
          </a:xfrm>
          <a:prstGeom prst="rect">
            <a:avLst/>
          </a:prstGeom>
        </p:spPr>
        <p:txBody>
          <a:bodyPr wrap="square" lIns="145152" tIns="72576" rIns="145152" bIns="72576">
            <a:spAutoFit/>
          </a:bodyPr>
          <a:lstStyle/>
          <a:p>
            <a:pPr>
              <a:spcBef>
                <a:spcPct val="20000"/>
              </a:spcBef>
            </a:pPr>
            <a:r>
              <a:rPr lang="en-US" sz="5200" dirty="0" smtClean="0">
                <a:solidFill>
                  <a:srgbClr val="C00000"/>
                </a:solidFill>
                <a:latin typeface="+mj-lt"/>
                <a:ea typeface="Verdana" panose="020B0604030504040204" pitchFamily="34" charset="0"/>
                <a:cs typeface="Verdana" panose="020B0604030504040204" pitchFamily="34" charset="0"/>
              </a:rPr>
              <a:t>reliv.com/getstarted</a:t>
            </a:r>
          </a:p>
        </p:txBody>
      </p:sp>
      <p:pic>
        <p:nvPicPr>
          <p:cNvPr id="15" name="Picture 14" descr="UpdatedSMicons.a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9886" y="579432"/>
            <a:ext cx="4764873" cy="936967"/>
          </a:xfrm>
          <a:prstGeom prst="rect">
            <a:avLst/>
          </a:prstGeom>
        </p:spPr>
      </p:pic>
      <p:pic>
        <p:nvPicPr>
          <p:cNvPr id="2" name="Picture 1" descr="EpigeneticsEnd.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91394" y="685800"/>
            <a:ext cx="2085166" cy="1407487"/>
          </a:xfrm>
          <a:prstGeom prst="rect">
            <a:avLst/>
          </a:prstGeom>
          <a:ln>
            <a:solidFill>
              <a:schemeClr val="tx1"/>
            </a:solidFill>
          </a:ln>
        </p:spPr>
      </p:pic>
      <p:pic>
        <p:nvPicPr>
          <p:cNvPr id="9" name="Picture 8" descr="VideoEpi.tif"/>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081598" y="2329331"/>
            <a:ext cx="2694962" cy="1521906"/>
          </a:xfrm>
          <a:prstGeom prst="rect">
            <a:avLst/>
          </a:prstGeom>
          <a:ln>
            <a:solidFill>
              <a:srgbClr val="000000"/>
            </a:solidFill>
          </a:ln>
        </p:spPr>
      </p:pic>
      <p:pic>
        <p:nvPicPr>
          <p:cNvPr id="1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85994" y="5664308"/>
            <a:ext cx="3271411" cy="32714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14104">
            <a:off x="3406652" y="5514648"/>
            <a:ext cx="2660816" cy="1980953"/>
          </a:xfrm>
          <a:prstGeom prst="rect">
            <a:avLst/>
          </a:prstGeom>
          <a:ln w="9525">
            <a:solidFill>
              <a:schemeClr val="tx1"/>
            </a:solidFill>
          </a:ln>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35332">
            <a:off x="5001452" y="1805508"/>
            <a:ext cx="1597099" cy="2834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779486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ccessCircle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562805"/>
            <a:ext cx="10414794" cy="8047795"/>
          </a:xfrm>
          <a:prstGeom prst="rect">
            <a:avLst/>
          </a:prstGeom>
        </p:spPr>
      </p:pic>
      <p:sp>
        <p:nvSpPr>
          <p:cNvPr id="9" name="TextBox 8"/>
          <p:cNvSpPr txBox="1"/>
          <p:nvPr/>
        </p:nvSpPr>
        <p:spPr>
          <a:xfrm>
            <a:off x="584994" y="536016"/>
            <a:ext cx="7696200" cy="2177895"/>
          </a:xfrm>
          <a:prstGeom prst="rect">
            <a:avLst/>
          </a:prstGeom>
          <a:noFill/>
        </p:spPr>
        <p:txBody>
          <a:bodyPr wrap="square" lIns="145152" tIns="72576" rIns="145152" bIns="72576" rtlCol="0">
            <a:spAutoFit/>
          </a:bodyPr>
          <a:lstStyle/>
          <a:p>
            <a:pPr lvl="0"/>
            <a:r>
              <a:rPr lang="en-US" sz="6000" b="1" dirty="0" smtClean="0">
                <a:solidFill>
                  <a:srgbClr val="0070C0"/>
                </a:solidFill>
                <a:latin typeface="+mj-lt"/>
                <a:ea typeface="Verdana" panose="020B0604030504040204" pitchFamily="34" charset="0"/>
                <a:cs typeface="Verdana" panose="020B0604030504040204" pitchFamily="34" charset="0"/>
              </a:rPr>
              <a:t>Circle of Success</a:t>
            </a:r>
            <a:endParaRPr lang="en-US" sz="6000" b="1" dirty="0">
              <a:solidFill>
                <a:srgbClr val="0070C0"/>
              </a:solidFill>
              <a:latin typeface="+mj-lt"/>
              <a:ea typeface="Verdana" panose="020B0604030504040204" pitchFamily="34" charset="0"/>
              <a:cs typeface="Verdana" panose="020B0604030504040204" pitchFamily="34" charset="0"/>
            </a:endParaRPr>
          </a:p>
          <a:p>
            <a:endParaRPr lang="en-US" sz="3200" b="1" dirty="0" smtClean="0">
              <a:latin typeface="+mj-lt"/>
              <a:ea typeface="Verdana" panose="020B0604030504040204" pitchFamily="34" charset="0"/>
              <a:cs typeface="Verdana" panose="020B0604030504040204" pitchFamily="34" charset="0"/>
            </a:endParaRPr>
          </a:p>
          <a:p>
            <a:pPr>
              <a:tabLst>
                <a:tab pos="3829050" algn="r"/>
              </a:tabLst>
            </a:pPr>
            <a:r>
              <a:rPr lang="en-US" sz="4000" b="1" dirty="0" smtClean="0">
                <a:latin typeface="+mj-lt"/>
                <a:ea typeface="Verdana" panose="020B0604030504040204" pitchFamily="34" charset="0"/>
                <a:cs typeface="Verdana" panose="020B0604030504040204" pitchFamily="34" charset="0"/>
              </a:rPr>
              <a:t>Key:</a:t>
            </a:r>
            <a:r>
              <a:rPr lang="en-US" sz="4000" b="1" dirty="0">
                <a:latin typeface="+mj-lt"/>
                <a:ea typeface="Verdana" panose="020B0604030504040204" pitchFamily="34" charset="0"/>
                <a:cs typeface="Verdana" panose="020B0604030504040204" pitchFamily="34" charset="0"/>
              </a:rPr>
              <a:t> </a:t>
            </a:r>
            <a:r>
              <a:rPr lang="en-US" sz="4000" b="1" dirty="0" smtClean="0">
                <a:latin typeface="+mj-lt"/>
                <a:ea typeface="Verdana" panose="020B0604030504040204" pitchFamily="34" charset="0"/>
                <a:cs typeface="Verdana" panose="020B0604030504040204" pitchFamily="34" charset="0"/>
              </a:rPr>
              <a:t>Action NOW!</a:t>
            </a:r>
            <a:endParaRPr lang="en-US" sz="4000" b="1" dirty="0">
              <a:latin typeface="+mj-lt"/>
              <a:ea typeface="Verdana" panose="020B0604030504040204" pitchFamily="34" charset="0"/>
              <a:cs typeface="Verdana" panose="020B0604030504040204" pitchFamily="34" charset="0"/>
            </a:endParaRPr>
          </a:p>
        </p:txBody>
      </p:sp>
      <p:sp>
        <p:nvSpPr>
          <p:cNvPr id="2" name="Rectangle 1"/>
          <p:cNvSpPr/>
          <p:nvPr/>
        </p:nvSpPr>
        <p:spPr>
          <a:xfrm>
            <a:off x="661194" y="7902714"/>
            <a:ext cx="10058400" cy="707886"/>
          </a:xfrm>
          <a:prstGeom prst="rect">
            <a:avLst/>
          </a:prstGeom>
        </p:spPr>
        <p:txBody>
          <a:bodyPr wrap="square">
            <a:spAutoFit/>
          </a:bodyPr>
          <a:lstStyle/>
          <a:p>
            <a:pPr>
              <a:tabLst>
                <a:tab pos="3829050" algn="r"/>
              </a:tabLst>
            </a:pPr>
            <a:r>
              <a:rPr lang="en-US" sz="4000" b="1" dirty="0" smtClean="0">
                <a:solidFill>
                  <a:srgbClr val="C00000"/>
                </a:solidFill>
                <a:latin typeface="+mj-lt"/>
                <a:ea typeface="Verdana" panose="020B0604030504040204" pitchFamily="34" charset="0"/>
                <a:cs typeface="Verdana" panose="020B0604030504040204" pitchFamily="34" charset="0"/>
              </a:rPr>
              <a:t>These are the daily fundamentals.</a:t>
            </a:r>
            <a:endParaRPr lang="en-US" sz="4000" b="1" dirty="0">
              <a:solidFill>
                <a:srgbClr val="C00000"/>
              </a:solidFill>
              <a:latin typeface="+mj-lt"/>
              <a:ea typeface="Verdana" panose="020B0604030504040204" pitchFamily="34" charset="0"/>
              <a:cs typeface="Verdana" panose="020B0604030504040204" pitchFamily="34"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3620"/>
          <a:stretch/>
        </p:blipFill>
        <p:spPr>
          <a:xfrm flipH="1">
            <a:off x="0" y="2895599"/>
            <a:ext cx="6054566" cy="4661209"/>
          </a:xfrm>
          <a:prstGeom prst="rect">
            <a:avLst/>
          </a:prstGeom>
          <a:noFill/>
          <a:ln>
            <a:noFill/>
          </a:ln>
        </p:spPr>
      </p:pic>
    </p:spTree>
    <p:extLst>
      <p:ext uri="{BB962C8B-B14F-4D97-AF65-F5344CB8AC3E}">
        <p14:creationId xmlns:p14="http://schemas.microsoft.com/office/powerpoint/2010/main" val="4420648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84994" y="536016"/>
            <a:ext cx="7696200" cy="1069899"/>
          </a:xfrm>
          <a:prstGeom prst="rect">
            <a:avLst/>
          </a:prstGeom>
          <a:noFill/>
        </p:spPr>
        <p:txBody>
          <a:bodyPr wrap="square" lIns="145152" tIns="72576" rIns="145152" bIns="72576" rtlCol="0">
            <a:spAutoFit/>
          </a:bodyPr>
          <a:lstStyle/>
          <a:p>
            <a:pPr lvl="0"/>
            <a:r>
              <a:rPr lang="en-US" sz="6000" b="1" dirty="0" smtClean="0">
                <a:solidFill>
                  <a:srgbClr val="0070C0"/>
                </a:solidFill>
                <a:latin typeface="+mj-lt"/>
                <a:ea typeface="Verdana" panose="020B0604030504040204" pitchFamily="34" charset="0"/>
                <a:cs typeface="Verdana" panose="020B0604030504040204" pitchFamily="34" charset="0"/>
              </a:rPr>
              <a:t>Circle of Success</a:t>
            </a:r>
            <a:endParaRPr lang="en-US" sz="3200" b="1" dirty="0">
              <a:solidFill>
                <a:srgbClr val="0070C0"/>
              </a:solidFill>
              <a:latin typeface="+mj-lt"/>
              <a:ea typeface="Verdana" panose="020B0604030504040204" pitchFamily="34" charset="0"/>
              <a:cs typeface="Verdana" panose="020B0604030504040204" pitchFamily="34" charset="0"/>
            </a:endParaRPr>
          </a:p>
        </p:txBody>
      </p:sp>
      <p:sp>
        <p:nvSpPr>
          <p:cNvPr id="5" name="Rectangle 2"/>
          <p:cNvSpPr txBox="1">
            <a:spLocks/>
          </p:cNvSpPr>
          <p:nvPr/>
        </p:nvSpPr>
        <p:spPr bwMode="auto">
          <a:xfrm>
            <a:off x="1651794" y="2971800"/>
            <a:ext cx="8534400" cy="520092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733" tIns="67733" rIns="67733" bIns="67733"/>
          <a:lstStyle>
            <a:lvl1pPr algn="ctr" rtl="0" fontAlgn="base" hangingPunct="0">
              <a:spcBef>
                <a:spcPct val="0"/>
              </a:spcBef>
              <a:spcAft>
                <a:spcPct val="0"/>
              </a:spcAft>
              <a:defRPr sz="4400">
                <a:solidFill>
                  <a:srgbClr val="000000"/>
                </a:solidFill>
                <a:latin typeface="+mn-lt"/>
                <a:ea typeface="+mn-ea"/>
                <a:cs typeface="+mn-cs"/>
                <a:sym typeface="Helvetica" charset="0"/>
              </a:defRPr>
            </a:lvl1pPr>
            <a:lvl2pPr algn="ctr" rtl="0" fontAlgn="base" hangingPunct="0">
              <a:spcBef>
                <a:spcPct val="0"/>
              </a:spcBef>
              <a:spcAft>
                <a:spcPct val="0"/>
              </a:spcAft>
              <a:defRPr sz="4400">
                <a:solidFill>
                  <a:srgbClr val="000000"/>
                </a:solidFill>
                <a:latin typeface="+mn-lt"/>
                <a:ea typeface="+mn-ea"/>
                <a:cs typeface="+mn-cs"/>
                <a:sym typeface="Helvetica" charset="0"/>
              </a:defRPr>
            </a:lvl2pPr>
            <a:lvl3pPr algn="ctr" rtl="0" fontAlgn="base" hangingPunct="0">
              <a:spcBef>
                <a:spcPct val="0"/>
              </a:spcBef>
              <a:spcAft>
                <a:spcPct val="0"/>
              </a:spcAft>
              <a:defRPr sz="4400">
                <a:solidFill>
                  <a:srgbClr val="000000"/>
                </a:solidFill>
                <a:latin typeface="+mn-lt"/>
                <a:ea typeface="+mn-ea"/>
                <a:cs typeface="+mn-cs"/>
                <a:sym typeface="Helvetica" charset="0"/>
              </a:defRPr>
            </a:lvl3pPr>
            <a:lvl4pPr algn="ctr" rtl="0" fontAlgn="base" hangingPunct="0">
              <a:spcBef>
                <a:spcPct val="0"/>
              </a:spcBef>
              <a:spcAft>
                <a:spcPct val="0"/>
              </a:spcAft>
              <a:defRPr sz="4400">
                <a:solidFill>
                  <a:srgbClr val="000000"/>
                </a:solidFill>
                <a:latin typeface="+mn-lt"/>
                <a:ea typeface="+mn-ea"/>
                <a:cs typeface="+mn-cs"/>
                <a:sym typeface="Helvetica" charset="0"/>
              </a:defRPr>
            </a:lvl4pPr>
            <a:lvl5pPr algn="ctr" rtl="0" fontAlgn="base" hangingPunct="0">
              <a:spcBef>
                <a:spcPct val="0"/>
              </a:spcBef>
              <a:spcAft>
                <a:spcPct val="0"/>
              </a:spcAft>
              <a:defRPr sz="4400">
                <a:solidFill>
                  <a:srgbClr val="000000"/>
                </a:solidFill>
                <a:latin typeface="+mn-lt"/>
                <a:ea typeface="+mn-ea"/>
                <a:cs typeface="+mn-cs"/>
                <a:sym typeface="Helvetica" charset="0"/>
              </a:defRPr>
            </a:lvl5pPr>
            <a:lvl6pPr marL="457200" algn="ctr" rtl="0" fontAlgn="base" hangingPunct="0">
              <a:spcBef>
                <a:spcPct val="0"/>
              </a:spcBef>
              <a:spcAft>
                <a:spcPct val="0"/>
              </a:spcAft>
              <a:defRPr sz="4400">
                <a:solidFill>
                  <a:srgbClr val="000000"/>
                </a:solidFill>
                <a:latin typeface="+mn-lt"/>
                <a:ea typeface="+mn-ea"/>
                <a:cs typeface="+mn-cs"/>
                <a:sym typeface="Helvetica" charset="0"/>
              </a:defRPr>
            </a:lvl6pPr>
            <a:lvl7pPr marL="914400" algn="ctr" rtl="0" fontAlgn="base" hangingPunct="0">
              <a:spcBef>
                <a:spcPct val="0"/>
              </a:spcBef>
              <a:spcAft>
                <a:spcPct val="0"/>
              </a:spcAft>
              <a:defRPr sz="4400">
                <a:solidFill>
                  <a:srgbClr val="000000"/>
                </a:solidFill>
                <a:latin typeface="+mn-lt"/>
                <a:ea typeface="+mn-ea"/>
                <a:cs typeface="+mn-cs"/>
                <a:sym typeface="Helvetica" charset="0"/>
              </a:defRPr>
            </a:lvl7pPr>
            <a:lvl8pPr marL="1371600" algn="ctr" rtl="0" fontAlgn="base" hangingPunct="0">
              <a:spcBef>
                <a:spcPct val="0"/>
              </a:spcBef>
              <a:spcAft>
                <a:spcPct val="0"/>
              </a:spcAft>
              <a:defRPr sz="4400">
                <a:solidFill>
                  <a:srgbClr val="000000"/>
                </a:solidFill>
                <a:latin typeface="+mn-lt"/>
                <a:ea typeface="+mn-ea"/>
                <a:cs typeface="+mn-cs"/>
                <a:sym typeface="Helvetica" charset="0"/>
              </a:defRPr>
            </a:lvl8pPr>
            <a:lvl9pPr marL="1828800" algn="ctr" rtl="0" fontAlgn="base" hangingPunct="0">
              <a:spcBef>
                <a:spcPct val="0"/>
              </a:spcBef>
              <a:spcAft>
                <a:spcPct val="0"/>
              </a:spcAft>
              <a:defRPr sz="4400">
                <a:solidFill>
                  <a:srgbClr val="000000"/>
                </a:solidFill>
                <a:latin typeface="+mn-lt"/>
                <a:ea typeface="+mn-ea"/>
                <a:cs typeface="+mn-cs"/>
                <a:sym typeface="Helvetica" charset="0"/>
              </a:defRPr>
            </a:lvl9pPr>
          </a:lstStyle>
          <a:p>
            <a:pPr marL="609585" indent="-609585" algn="l" defTabSz="1219170">
              <a:spcBef>
                <a:spcPts val="933"/>
              </a:spcBef>
              <a:buFont typeface="+mj-lt"/>
              <a:buAutoNum type="arabicPeriod"/>
              <a:defRPr/>
            </a:pPr>
            <a:r>
              <a:rPr lang="en-US" sz="4000" b="1" kern="0" dirty="0" smtClean="0">
                <a:solidFill>
                  <a:srgbClr val="C00000"/>
                </a:solidFill>
                <a:latin typeface="+mj-lt"/>
                <a:ea typeface="Verdana" panose="020B0604030504040204" pitchFamily="34" charset="0"/>
                <a:cs typeface="Verdana" panose="020B0604030504040204" pitchFamily="34" charset="0"/>
              </a:rPr>
              <a:t>Identify</a:t>
            </a:r>
          </a:p>
          <a:p>
            <a:pPr marL="609585" indent="-609585" algn="l" defTabSz="1219170">
              <a:spcBef>
                <a:spcPts val="933"/>
              </a:spcBef>
              <a:buFont typeface="+mj-lt"/>
              <a:buAutoNum type="arabicPeriod"/>
              <a:defRPr/>
            </a:pPr>
            <a:r>
              <a:rPr lang="en-US" sz="4000" b="1" kern="0" dirty="0" smtClean="0">
                <a:solidFill>
                  <a:srgbClr val="C00000"/>
                </a:solidFill>
                <a:latin typeface="+mj-lt"/>
                <a:ea typeface="Verdana" panose="020B0604030504040204" pitchFamily="34" charset="0"/>
                <a:cs typeface="Verdana" panose="020B0604030504040204" pitchFamily="34" charset="0"/>
              </a:rPr>
              <a:t>Connect</a:t>
            </a:r>
          </a:p>
          <a:p>
            <a:pPr marL="609585" indent="-609585" algn="l" defTabSz="1219170">
              <a:spcBef>
                <a:spcPts val="933"/>
              </a:spcBef>
              <a:buFont typeface="+mj-lt"/>
              <a:buAutoNum type="arabicPeriod"/>
              <a:defRPr/>
            </a:pPr>
            <a:r>
              <a:rPr lang="en-US" sz="4000" kern="0" dirty="0" smtClean="0">
                <a:solidFill>
                  <a:schemeClr val="tx1"/>
                </a:solidFill>
                <a:latin typeface="+mj-lt"/>
                <a:ea typeface="Verdana" panose="020B0604030504040204" pitchFamily="34" charset="0"/>
                <a:cs typeface="Verdana" panose="020B0604030504040204" pitchFamily="34" charset="0"/>
              </a:rPr>
              <a:t>Share the Story</a:t>
            </a:r>
          </a:p>
          <a:p>
            <a:pPr marL="609585" indent="-609585" algn="l" defTabSz="1219170">
              <a:spcBef>
                <a:spcPts val="933"/>
              </a:spcBef>
              <a:buFont typeface="+mj-lt"/>
              <a:buAutoNum type="arabicPeriod"/>
              <a:defRPr/>
            </a:pPr>
            <a:r>
              <a:rPr lang="en-US" sz="4000" kern="0" dirty="0" smtClean="0">
                <a:latin typeface="+mj-lt"/>
                <a:ea typeface="Verdana" panose="020B0604030504040204" pitchFamily="34" charset="0"/>
                <a:cs typeface="Verdana" panose="020B0604030504040204" pitchFamily="34" charset="0"/>
              </a:rPr>
              <a:t>Ask for a Decision</a:t>
            </a:r>
          </a:p>
          <a:p>
            <a:pPr marL="609585" indent="-609585" algn="l" defTabSz="1219170">
              <a:spcBef>
                <a:spcPts val="933"/>
              </a:spcBef>
              <a:buFont typeface="+mj-lt"/>
              <a:buAutoNum type="arabicPeriod"/>
              <a:defRPr/>
            </a:pPr>
            <a:r>
              <a:rPr lang="en-US" sz="4000" kern="0" dirty="0" smtClean="0">
                <a:latin typeface="+mj-lt"/>
                <a:ea typeface="Verdana" panose="020B0604030504040204" pitchFamily="34" charset="0"/>
                <a:cs typeface="Verdana" panose="020B0604030504040204" pitchFamily="34" charset="0"/>
              </a:rPr>
              <a:t>Register &amp; Go</a:t>
            </a:r>
          </a:p>
          <a:p>
            <a:pPr marL="609585" indent="-609585" algn="l" defTabSz="1219170">
              <a:spcBef>
                <a:spcPts val="933"/>
              </a:spcBef>
              <a:buFont typeface="+mj-lt"/>
              <a:buAutoNum type="arabicPeriod"/>
              <a:defRPr/>
            </a:pPr>
            <a:endParaRPr lang="en-US" b="1" kern="0" dirty="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0002" r="13982"/>
          <a:stretch/>
        </p:blipFill>
        <p:spPr>
          <a:xfrm>
            <a:off x="7199522" y="0"/>
            <a:ext cx="9058066" cy="9144000"/>
          </a:xfrm>
          <a:prstGeom prst="rect">
            <a:avLst/>
          </a:prstGeom>
        </p:spPr>
      </p:pic>
    </p:spTree>
    <p:extLst>
      <p:ext uri="{BB962C8B-B14F-4D97-AF65-F5344CB8AC3E}">
        <p14:creationId xmlns:p14="http://schemas.microsoft.com/office/powerpoint/2010/main" val="34193022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65994" y="475507"/>
            <a:ext cx="5977600" cy="923330"/>
          </a:xfrm>
          <a:prstGeom prst="rect">
            <a:avLst/>
          </a:prstGeom>
          <a:noFill/>
        </p:spPr>
        <p:txBody>
          <a:bodyPr wrap="square" lIns="0" tIns="0" rIns="0" bIns="0" rtlCol="0">
            <a:spAutoFit/>
          </a:bodyPr>
          <a:lstStyle/>
          <a:p>
            <a:pPr lvl="0">
              <a:spcBef>
                <a:spcPct val="20000"/>
              </a:spcBef>
            </a:pPr>
            <a:r>
              <a:rPr lang="en-US" sz="6000" b="1" dirty="0" smtClean="0">
                <a:solidFill>
                  <a:srgbClr val="0070C0"/>
                </a:solidFill>
                <a:latin typeface="+mj-lt"/>
                <a:ea typeface="Verdana" panose="020B0604030504040204" pitchFamily="34" charset="0"/>
                <a:cs typeface="Verdana" panose="020B0604030504040204" pitchFamily="34" charset="0"/>
              </a:rPr>
              <a:t>1. Identify</a:t>
            </a:r>
            <a:endParaRPr lang="en-US" sz="6000" b="1" dirty="0">
              <a:solidFill>
                <a:srgbClr val="0070C0"/>
              </a:solidFill>
              <a:latin typeface="+mj-lt"/>
              <a:ea typeface="Verdana" panose="020B0604030504040204" pitchFamily="34" charset="0"/>
              <a:cs typeface="Verdana" panose="020B0604030504040204" pitchFamily="34" charset="0"/>
            </a:endParaRPr>
          </a:p>
        </p:txBody>
      </p:sp>
      <p:sp>
        <p:nvSpPr>
          <p:cNvPr id="10" name="Content Placeholder 2"/>
          <p:cNvSpPr txBox="1">
            <a:spLocks/>
          </p:cNvSpPr>
          <p:nvPr/>
        </p:nvSpPr>
        <p:spPr>
          <a:xfrm>
            <a:off x="965994" y="1828800"/>
            <a:ext cx="14479429" cy="6926179"/>
          </a:xfrm>
          <a:prstGeom prst="rect">
            <a:avLst/>
          </a:prstGeom>
        </p:spPr>
        <p:txBody>
          <a:bodyPr vert="horz" lIns="145152" tIns="72576" rIns="145152" bIns="72576" rtlCol="0">
            <a:noAutofit/>
          </a:bodyPr>
          <a:lstStyle>
            <a:lvl1pPr marL="0" indent="0" algn="ctr" defTabSz="1451519" rtl="0" eaLnBrk="1" latinLnBrk="0" hangingPunct="1">
              <a:spcBef>
                <a:spcPct val="20000"/>
              </a:spcBef>
              <a:buFont typeface="Arial" panose="020B0604020202020204" pitchFamily="34" charset="0"/>
              <a:buNone/>
              <a:defRPr sz="5100" kern="1200">
                <a:solidFill>
                  <a:schemeClr val="tx1">
                    <a:tint val="75000"/>
                  </a:schemeClr>
                </a:solidFill>
                <a:latin typeface="Verdana"/>
                <a:ea typeface="+mn-ea"/>
                <a:cs typeface="+mn-cs"/>
              </a:defRPr>
            </a:lvl1pPr>
            <a:lvl2pPr marL="725759" indent="0" algn="ctr" defTabSz="1451519" rtl="0" eaLnBrk="1" latinLnBrk="0" hangingPunct="1">
              <a:spcBef>
                <a:spcPct val="20000"/>
              </a:spcBef>
              <a:buFont typeface="Arial" panose="020B0604020202020204" pitchFamily="34" charset="0"/>
              <a:buNone/>
              <a:defRPr sz="4400" kern="1200">
                <a:solidFill>
                  <a:schemeClr val="tx1">
                    <a:tint val="75000"/>
                  </a:schemeClr>
                </a:solidFill>
                <a:latin typeface="Verdana"/>
                <a:ea typeface="+mn-ea"/>
                <a:cs typeface="+mn-cs"/>
              </a:defRPr>
            </a:lvl2pPr>
            <a:lvl3pPr marL="1451519" indent="0" algn="ctr" defTabSz="1451519" rtl="0" eaLnBrk="1" latinLnBrk="0" hangingPunct="1">
              <a:spcBef>
                <a:spcPct val="20000"/>
              </a:spcBef>
              <a:buFont typeface="Arial" panose="020B0604020202020204" pitchFamily="34" charset="0"/>
              <a:buNone/>
              <a:defRPr sz="3800" kern="1200">
                <a:solidFill>
                  <a:schemeClr val="tx1">
                    <a:tint val="75000"/>
                  </a:schemeClr>
                </a:solidFill>
                <a:latin typeface="Verdana"/>
                <a:ea typeface="+mn-ea"/>
                <a:cs typeface="+mn-cs"/>
              </a:defRPr>
            </a:lvl3pPr>
            <a:lvl4pPr marL="2177278" indent="0" algn="ctr" defTabSz="1451519" rtl="0" eaLnBrk="1" latinLnBrk="0" hangingPunct="1">
              <a:spcBef>
                <a:spcPct val="20000"/>
              </a:spcBef>
              <a:buFont typeface="Arial" panose="020B0604020202020204" pitchFamily="34" charset="0"/>
              <a:buNone/>
              <a:defRPr sz="3200" kern="1200">
                <a:solidFill>
                  <a:schemeClr val="tx1">
                    <a:tint val="75000"/>
                  </a:schemeClr>
                </a:solidFill>
                <a:latin typeface="Verdana"/>
                <a:ea typeface="+mn-ea"/>
                <a:cs typeface="+mn-cs"/>
              </a:defRPr>
            </a:lvl4pPr>
            <a:lvl5pPr marL="2903037" indent="0" algn="ctr" defTabSz="1451519" rtl="0" eaLnBrk="1" latinLnBrk="0" hangingPunct="1">
              <a:spcBef>
                <a:spcPct val="20000"/>
              </a:spcBef>
              <a:buFont typeface="Arial" panose="020B0604020202020204" pitchFamily="34" charset="0"/>
              <a:buNone/>
              <a:defRPr sz="3200" kern="1200">
                <a:solidFill>
                  <a:schemeClr val="tx1">
                    <a:tint val="75000"/>
                  </a:schemeClr>
                </a:solidFill>
                <a:latin typeface="Verdana"/>
                <a:ea typeface="+mn-ea"/>
                <a:cs typeface="+mn-cs"/>
              </a:defRPr>
            </a:lvl5pPr>
            <a:lvl6pPr marL="3628796" indent="0" algn="ctr" defTabSz="1451519"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6pPr>
            <a:lvl7pPr marL="4354556" indent="0" algn="ctr" defTabSz="1451519"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7pPr>
            <a:lvl8pPr marL="5080315" indent="0" algn="ctr" defTabSz="1451519"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8pPr>
            <a:lvl9pPr marL="5806074" indent="0" algn="ctr" defTabSz="1451519"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9pPr>
          </a:lstStyle>
          <a:p>
            <a:pPr algn="l">
              <a:spcBef>
                <a:spcPts val="0"/>
              </a:spcBef>
            </a:pPr>
            <a:r>
              <a:rPr lang="en-US" sz="4000" b="1" u="sng" dirty="0" smtClean="0">
                <a:solidFill>
                  <a:schemeClr val="tx1"/>
                </a:solidFill>
                <a:latin typeface="+mj-lt"/>
                <a:ea typeface="Verdana" panose="020B0604030504040204" pitchFamily="34" charset="0"/>
                <a:cs typeface="Verdana" panose="020B0604030504040204" pitchFamily="34" charset="0"/>
              </a:rPr>
              <a:t>Who do you want on your team?</a:t>
            </a:r>
            <a:endParaRPr lang="en-US" sz="4000" b="1" dirty="0" smtClean="0">
              <a:solidFill>
                <a:schemeClr val="tx1"/>
              </a:solidFill>
              <a:latin typeface="+mj-lt"/>
              <a:ea typeface="Verdana" panose="020B0604030504040204" pitchFamily="34" charset="0"/>
              <a:cs typeface="Verdana" panose="020B0604030504040204" pitchFamily="34" charset="0"/>
            </a:endParaRPr>
          </a:p>
          <a:p>
            <a:pPr algn="l">
              <a:spcBef>
                <a:spcPts val="0"/>
              </a:spcBef>
            </a:pPr>
            <a:endParaRPr lang="en-US" sz="3200" b="1" dirty="0" smtClean="0">
              <a:solidFill>
                <a:schemeClr val="tx1"/>
              </a:solidFill>
              <a:latin typeface="+mj-lt"/>
              <a:ea typeface="Verdana" panose="020B0604030504040204" pitchFamily="34" charset="0"/>
              <a:cs typeface="Verdana" panose="020B0604030504040204" pitchFamily="34" charset="0"/>
            </a:endParaRPr>
          </a:p>
          <a:p>
            <a:pPr marL="571500" indent="-571500" algn="l">
              <a:spcBef>
                <a:spcPts val="0"/>
              </a:spcBef>
              <a:spcAft>
                <a:spcPts val="600"/>
              </a:spcAft>
              <a:buClr>
                <a:schemeClr val="accent2"/>
              </a:buClr>
              <a:buFont typeface="Arial" pitchFamily="34" charset="0"/>
              <a:buChar char="•"/>
            </a:pPr>
            <a:r>
              <a:rPr lang="en-US" sz="4000" dirty="0" smtClean="0">
                <a:solidFill>
                  <a:schemeClr val="tx1"/>
                </a:solidFill>
                <a:latin typeface="+mj-lt"/>
                <a:ea typeface="Verdana" panose="020B0604030504040204" pitchFamily="34" charset="0"/>
                <a:cs typeface="Verdana" panose="020B0604030504040204" pitchFamily="34" charset="0"/>
              </a:rPr>
              <a:t>Hot Market</a:t>
            </a:r>
          </a:p>
          <a:p>
            <a:pPr marL="1182959" lvl="1" indent="-457200" algn="l">
              <a:spcBef>
                <a:spcPts val="0"/>
              </a:spcBef>
              <a:spcAft>
                <a:spcPts val="600"/>
              </a:spcAft>
              <a:buClr>
                <a:schemeClr val="accent2"/>
              </a:buClr>
              <a:buFont typeface="Arial" pitchFamily="34" charset="0"/>
              <a:buChar char="•"/>
            </a:pPr>
            <a:r>
              <a:rPr lang="en-US" sz="3200" dirty="0" smtClean="0">
                <a:solidFill>
                  <a:schemeClr val="tx1"/>
                </a:solidFill>
                <a:latin typeface="+mj-lt"/>
                <a:ea typeface="Verdana" panose="020B0604030504040204" pitchFamily="34" charset="0"/>
                <a:cs typeface="Verdana" panose="020B0604030504040204" pitchFamily="34" charset="0"/>
              </a:rPr>
              <a:t>Centre of Influence</a:t>
            </a:r>
          </a:p>
          <a:p>
            <a:pPr marL="1182959" lvl="1" indent="-457200" algn="l">
              <a:spcBef>
                <a:spcPts val="0"/>
              </a:spcBef>
              <a:spcAft>
                <a:spcPts val="600"/>
              </a:spcAft>
              <a:buClr>
                <a:schemeClr val="accent2"/>
              </a:buClr>
              <a:buFont typeface="Arial" pitchFamily="34" charset="0"/>
              <a:buChar char="•"/>
            </a:pPr>
            <a:r>
              <a:rPr lang="en-US" sz="3200" dirty="0" smtClean="0">
                <a:solidFill>
                  <a:schemeClr val="tx1"/>
                </a:solidFill>
                <a:latin typeface="+mj-lt"/>
                <a:ea typeface="Verdana" panose="020B0604030504040204" pitchFamily="34" charset="0"/>
                <a:cs typeface="Verdana" panose="020B0604030504040204" pitchFamily="34" charset="0"/>
              </a:rPr>
              <a:t>Who do you know?</a:t>
            </a:r>
          </a:p>
          <a:p>
            <a:pPr marL="571500" indent="-571500" algn="l">
              <a:spcBef>
                <a:spcPts val="0"/>
              </a:spcBef>
              <a:spcAft>
                <a:spcPts val="600"/>
              </a:spcAft>
              <a:buClr>
                <a:schemeClr val="accent2"/>
              </a:buClr>
              <a:buFont typeface="Arial" pitchFamily="34" charset="0"/>
              <a:buChar char="•"/>
            </a:pPr>
            <a:r>
              <a:rPr lang="en-US" sz="4000" dirty="0" smtClean="0">
                <a:solidFill>
                  <a:schemeClr val="tx1"/>
                </a:solidFill>
                <a:latin typeface="+mj-lt"/>
                <a:ea typeface="Verdana" panose="020B0604030504040204" pitchFamily="34" charset="0"/>
                <a:cs typeface="Verdana" panose="020B0604030504040204" pitchFamily="34" charset="0"/>
              </a:rPr>
              <a:t>Warm Market</a:t>
            </a:r>
          </a:p>
          <a:p>
            <a:pPr marL="1182959" lvl="1" indent="-457200" algn="l">
              <a:spcBef>
                <a:spcPts val="0"/>
              </a:spcBef>
              <a:spcAft>
                <a:spcPts val="600"/>
              </a:spcAft>
              <a:buClr>
                <a:schemeClr val="accent2"/>
              </a:buClr>
              <a:buFont typeface="Arial" pitchFamily="34" charset="0"/>
              <a:buChar char="•"/>
            </a:pPr>
            <a:r>
              <a:rPr lang="en-US" sz="3200" dirty="0" smtClean="0">
                <a:solidFill>
                  <a:schemeClr val="tx1"/>
                </a:solidFill>
                <a:latin typeface="+mj-lt"/>
                <a:ea typeface="Verdana" panose="020B0604030504040204" pitchFamily="34" charset="0"/>
                <a:cs typeface="Verdana" panose="020B0604030504040204" pitchFamily="34" charset="0"/>
              </a:rPr>
              <a:t>Who do your people know?</a:t>
            </a:r>
          </a:p>
          <a:p>
            <a:pPr marL="1182959" lvl="1" indent="-457200" algn="l">
              <a:spcBef>
                <a:spcPts val="0"/>
              </a:spcBef>
              <a:spcAft>
                <a:spcPts val="600"/>
              </a:spcAft>
              <a:buClr>
                <a:schemeClr val="accent2"/>
              </a:buClr>
              <a:buFont typeface="Arial" pitchFamily="34" charset="0"/>
              <a:buChar char="•"/>
            </a:pPr>
            <a:r>
              <a:rPr lang="en-US" sz="3200" dirty="0" smtClean="0">
                <a:solidFill>
                  <a:schemeClr val="tx1"/>
                </a:solidFill>
                <a:latin typeface="+mj-lt"/>
                <a:ea typeface="Verdana" panose="020B0604030504040204" pitchFamily="34" charset="0"/>
                <a:cs typeface="Verdana" panose="020B0604030504040204" pitchFamily="34" charset="0"/>
              </a:rPr>
              <a:t>People you come into contact with when out and about</a:t>
            </a:r>
          </a:p>
          <a:p>
            <a:pPr marL="571500" indent="-571500" algn="l">
              <a:spcBef>
                <a:spcPts val="0"/>
              </a:spcBef>
              <a:spcAft>
                <a:spcPts val="600"/>
              </a:spcAft>
              <a:buClr>
                <a:schemeClr val="accent2"/>
              </a:buClr>
              <a:buFont typeface="Arial" pitchFamily="34" charset="0"/>
              <a:buChar char="•"/>
            </a:pPr>
            <a:r>
              <a:rPr lang="en-US" sz="4000" dirty="0" smtClean="0">
                <a:solidFill>
                  <a:schemeClr val="tx1"/>
                </a:solidFill>
                <a:latin typeface="+mj-lt"/>
                <a:ea typeface="Verdana" panose="020B0604030504040204" pitchFamily="34" charset="0"/>
                <a:cs typeface="Verdana" panose="020B0604030504040204" pitchFamily="34" charset="0"/>
              </a:rPr>
              <a:t>Cold Market</a:t>
            </a:r>
          </a:p>
          <a:p>
            <a:pPr marL="1182959" lvl="1" indent="-457200" algn="l">
              <a:spcBef>
                <a:spcPts val="0"/>
              </a:spcBef>
              <a:spcAft>
                <a:spcPts val="600"/>
              </a:spcAft>
              <a:buClr>
                <a:schemeClr val="accent2"/>
              </a:buClr>
              <a:buFont typeface="Arial" pitchFamily="34" charset="0"/>
              <a:buChar char="•"/>
            </a:pPr>
            <a:r>
              <a:rPr lang="en-US" sz="3200" dirty="0" smtClean="0">
                <a:solidFill>
                  <a:schemeClr val="tx1"/>
                </a:solidFill>
                <a:latin typeface="+mj-lt"/>
                <a:ea typeface="Verdana" panose="020B0604030504040204" pitchFamily="34" charset="0"/>
                <a:cs typeface="Verdana" panose="020B0604030504040204" pitchFamily="34" charset="0"/>
              </a:rPr>
              <a:t>People you don’t know 	</a:t>
            </a:r>
            <a:r>
              <a:rPr lang="en-US" sz="4000" b="1" dirty="0" smtClean="0">
                <a:solidFill>
                  <a:srgbClr val="C00000"/>
                </a:solidFill>
                <a:latin typeface="+mj-lt"/>
                <a:ea typeface="Verdana" panose="020B0604030504040204" pitchFamily="34" charset="0"/>
                <a:cs typeface="Verdana" panose="020B0604030504040204" pitchFamily="34" charset="0"/>
              </a:rPr>
              <a:t>Who can we connect with right now?</a:t>
            </a:r>
            <a:endParaRPr lang="en-US" sz="4000" b="1" dirty="0">
              <a:solidFill>
                <a:srgbClr val="C00000"/>
              </a:solidFill>
              <a:latin typeface="+mj-lt"/>
              <a:ea typeface="Verdana" panose="020B0604030504040204" pitchFamily="34" charset="0"/>
              <a:cs typeface="Verdana" panose="020B0604030504040204" pitchFamily="34" charset="0"/>
            </a:endParaRPr>
          </a:p>
        </p:txBody>
      </p:sp>
      <p:pic>
        <p:nvPicPr>
          <p:cNvPr id="11" name="Picture 10" descr="SuccessCircle1.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4924" y="0"/>
            <a:ext cx="7297270" cy="5638800"/>
          </a:xfrm>
          <a:prstGeom prst="rect">
            <a:avLst/>
          </a:prstGeom>
        </p:spPr>
      </p:pic>
    </p:spTree>
    <p:extLst>
      <p:ext uri="{BB962C8B-B14F-4D97-AF65-F5344CB8AC3E}">
        <p14:creationId xmlns:p14="http://schemas.microsoft.com/office/powerpoint/2010/main" val="41216887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9994" y="4343400"/>
            <a:ext cx="4935347" cy="3947003"/>
          </a:xfrm>
          <a:prstGeom prst="rect">
            <a:avLst/>
          </a:prstGeom>
        </p:spPr>
      </p:pic>
      <p:sp>
        <p:nvSpPr>
          <p:cNvPr id="3" name="Content Placeholder 2"/>
          <p:cNvSpPr>
            <a:spLocks noGrp="1"/>
          </p:cNvSpPr>
          <p:nvPr>
            <p:ph idx="1"/>
          </p:nvPr>
        </p:nvSpPr>
        <p:spPr>
          <a:xfrm>
            <a:off x="965994" y="1828800"/>
            <a:ext cx="14479429" cy="6926179"/>
          </a:xfrm>
        </p:spPr>
        <p:txBody>
          <a:bodyPr>
            <a:noAutofit/>
          </a:bodyPr>
          <a:lstStyle/>
          <a:p>
            <a:pPr marL="0" indent="0">
              <a:spcBef>
                <a:spcPts val="0"/>
              </a:spcBef>
              <a:buNone/>
            </a:pPr>
            <a:r>
              <a:rPr lang="en-US" sz="4000" b="1" dirty="0" smtClean="0">
                <a:latin typeface="+mj-lt"/>
                <a:ea typeface="Verdana" panose="020B0604030504040204" pitchFamily="34" charset="0"/>
                <a:cs typeface="Verdana" panose="020B0604030504040204" pitchFamily="34" charset="0"/>
              </a:rPr>
              <a:t>Make a list </a:t>
            </a:r>
            <a:r>
              <a:rPr lang="en-US" sz="4000" b="1" dirty="0">
                <a:latin typeface="+mj-lt"/>
                <a:ea typeface="Verdana" panose="020B0604030504040204" pitchFamily="34" charset="0"/>
                <a:cs typeface="Verdana" panose="020B0604030504040204" pitchFamily="34" charset="0"/>
              </a:rPr>
              <a:t>n</a:t>
            </a:r>
            <a:r>
              <a:rPr lang="en-US" sz="4000" b="1" dirty="0" smtClean="0">
                <a:latin typeface="+mj-lt"/>
                <a:ea typeface="Verdana" panose="020B0604030504040204" pitchFamily="34" charset="0"/>
                <a:cs typeface="Verdana" panose="020B0604030504040204" pitchFamily="34" charset="0"/>
              </a:rPr>
              <a:t>ow: </a:t>
            </a:r>
            <a:endParaRPr lang="en-US" sz="4000" b="1" dirty="0">
              <a:latin typeface="+mj-lt"/>
              <a:ea typeface="Verdana" panose="020B0604030504040204" pitchFamily="34" charset="0"/>
              <a:cs typeface="Verdana" panose="020B0604030504040204" pitchFamily="34" charset="0"/>
            </a:endParaRPr>
          </a:p>
          <a:p>
            <a:pPr marL="0" indent="-457200">
              <a:spcBef>
                <a:spcPts val="0"/>
              </a:spcBef>
              <a:buClr>
                <a:schemeClr val="accent2"/>
              </a:buClr>
              <a:buFont typeface="Arial"/>
              <a:buChar char="•"/>
            </a:pPr>
            <a:r>
              <a:rPr lang="en-US" sz="3200" dirty="0" smtClean="0">
                <a:latin typeface="+mj-lt"/>
                <a:ea typeface="Verdana" panose="020B0604030504040204" pitchFamily="34" charset="0"/>
                <a:cs typeface="Verdana" panose="020B0604030504040204" pitchFamily="34" charset="0"/>
              </a:rPr>
              <a:t>10 </a:t>
            </a:r>
            <a:r>
              <a:rPr lang="en-US" sz="3200" dirty="0">
                <a:latin typeface="+mj-lt"/>
                <a:ea typeface="Verdana" panose="020B0604030504040204" pitchFamily="34" charset="0"/>
                <a:cs typeface="Verdana" panose="020B0604030504040204" pitchFamily="34" charset="0"/>
              </a:rPr>
              <a:t>p</a:t>
            </a:r>
            <a:r>
              <a:rPr lang="en-US" sz="3200" dirty="0" smtClean="0">
                <a:latin typeface="+mj-lt"/>
                <a:ea typeface="Verdana" panose="020B0604030504040204" pitchFamily="34" charset="0"/>
                <a:cs typeface="Verdana" panose="020B0604030504040204" pitchFamily="34" charset="0"/>
              </a:rPr>
              <a:t>roduct </a:t>
            </a:r>
            <a:r>
              <a:rPr lang="en-US" sz="3200" dirty="0">
                <a:latin typeface="+mj-lt"/>
                <a:ea typeface="Verdana" panose="020B0604030504040204" pitchFamily="34" charset="0"/>
                <a:cs typeface="Verdana" panose="020B0604030504040204" pitchFamily="34" charset="0"/>
              </a:rPr>
              <a:t>p</a:t>
            </a:r>
            <a:r>
              <a:rPr lang="en-US" sz="3200" dirty="0" smtClean="0">
                <a:latin typeface="+mj-lt"/>
                <a:ea typeface="Verdana" panose="020B0604030504040204" pitchFamily="34" charset="0"/>
                <a:cs typeface="Verdana" panose="020B0604030504040204" pitchFamily="34" charset="0"/>
              </a:rPr>
              <a:t>rospects</a:t>
            </a:r>
            <a:endParaRPr lang="en-US" sz="3200" dirty="0">
              <a:latin typeface="+mj-lt"/>
              <a:ea typeface="Verdana" panose="020B0604030504040204" pitchFamily="34" charset="0"/>
              <a:cs typeface="Verdana" panose="020B0604030504040204" pitchFamily="34" charset="0"/>
            </a:endParaRPr>
          </a:p>
          <a:p>
            <a:pPr marL="0" indent="-457200">
              <a:spcBef>
                <a:spcPts val="0"/>
              </a:spcBef>
              <a:buClr>
                <a:schemeClr val="accent2"/>
              </a:buClr>
              <a:buFont typeface="Arial"/>
              <a:buChar char="•"/>
            </a:pPr>
            <a:r>
              <a:rPr lang="en-US" sz="3200" dirty="0" smtClean="0">
                <a:latin typeface="+mj-lt"/>
                <a:ea typeface="Verdana" panose="020B0604030504040204" pitchFamily="34" charset="0"/>
                <a:cs typeface="Verdana" panose="020B0604030504040204" pitchFamily="34" charset="0"/>
              </a:rPr>
              <a:t>10 </a:t>
            </a:r>
            <a:r>
              <a:rPr lang="en-US" sz="3200" dirty="0">
                <a:latin typeface="+mj-lt"/>
                <a:ea typeface="Verdana" panose="020B0604030504040204" pitchFamily="34" charset="0"/>
                <a:cs typeface="Verdana" panose="020B0604030504040204" pitchFamily="34" charset="0"/>
              </a:rPr>
              <a:t>b</a:t>
            </a:r>
            <a:r>
              <a:rPr lang="en-US" sz="3200" dirty="0" smtClean="0">
                <a:latin typeface="+mj-lt"/>
                <a:ea typeface="Verdana" panose="020B0604030504040204" pitchFamily="34" charset="0"/>
                <a:cs typeface="Verdana" panose="020B0604030504040204" pitchFamily="34" charset="0"/>
              </a:rPr>
              <a:t>usiness prospects</a:t>
            </a:r>
          </a:p>
          <a:p>
            <a:pPr marL="0" indent="-457200">
              <a:spcBef>
                <a:spcPts val="0"/>
              </a:spcBef>
              <a:buClr>
                <a:schemeClr val="accent2"/>
              </a:buClr>
              <a:buFont typeface="Arial"/>
              <a:buChar char="•"/>
            </a:pPr>
            <a:endParaRPr lang="en-US" sz="3200" dirty="0">
              <a:latin typeface="+mj-lt"/>
              <a:ea typeface="Verdana" panose="020B0604030504040204" pitchFamily="34" charset="0"/>
              <a:cs typeface="Verdana" panose="020B0604030504040204" pitchFamily="34" charset="0"/>
            </a:endParaRPr>
          </a:p>
          <a:p>
            <a:pPr marL="0" indent="0">
              <a:spcBef>
                <a:spcPts val="0"/>
              </a:spcBef>
              <a:buNone/>
            </a:pPr>
            <a:r>
              <a:rPr lang="en-US" sz="4000" b="1" dirty="0" smtClean="0">
                <a:latin typeface="+mj-lt"/>
                <a:ea typeface="Verdana" panose="020B0604030504040204" pitchFamily="34" charset="0"/>
                <a:cs typeface="Verdana" panose="020B0604030504040204" pitchFamily="34" charset="0"/>
              </a:rPr>
              <a:t>Write </a:t>
            </a:r>
            <a:r>
              <a:rPr lang="en-US" sz="4000" b="1" i="1" dirty="0" smtClean="0">
                <a:latin typeface="+mj-lt"/>
                <a:ea typeface="Verdana" panose="020B0604030504040204" pitchFamily="34" charset="0"/>
                <a:cs typeface="Verdana" panose="020B0604030504040204" pitchFamily="34" charset="0"/>
              </a:rPr>
              <a:t>why</a:t>
            </a:r>
            <a:r>
              <a:rPr lang="en-US" sz="4000" b="1" dirty="0" smtClean="0">
                <a:latin typeface="+mj-lt"/>
                <a:ea typeface="Verdana" panose="020B0604030504040204" pitchFamily="34" charset="0"/>
                <a:cs typeface="Verdana" panose="020B0604030504040204" pitchFamily="34" charset="0"/>
              </a:rPr>
              <a:t> </a:t>
            </a:r>
            <a:r>
              <a:rPr lang="en-US" sz="4000" b="1" dirty="0">
                <a:latin typeface="+mj-lt"/>
                <a:ea typeface="Verdana" panose="020B0604030504040204" pitchFamily="34" charset="0"/>
                <a:cs typeface="Verdana" panose="020B0604030504040204" pitchFamily="34" charset="0"/>
              </a:rPr>
              <a:t>you thought of </a:t>
            </a:r>
            <a:r>
              <a:rPr lang="en-US" sz="4000" b="1" dirty="0" smtClean="0">
                <a:latin typeface="+mj-lt"/>
                <a:ea typeface="Verdana" panose="020B0604030504040204" pitchFamily="34" charset="0"/>
                <a:cs typeface="Verdana" panose="020B0604030504040204" pitchFamily="34" charset="0"/>
              </a:rPr>
              <a:t>each:</a:t>
            </a:r>
            <a:endParaRPr lang="en-US" sz="4000" b="1" dirty="0">
              <a:latin typeface="+mj-lt"/>
              <a:ea typeface="Verdana" panose="020B0604030504040204" pitchFamily="34" charset="0"/>
              <a:cs typeface="Verdana" panose="020B0604030504040204" pitchFamily="34" charset="0"/>
            </a:endParaRPr>
          </a:p>
          <a:p>
            <a:pPr marL="0" lvl="1" indent="0">
              <a:spcBef>
                <a:spcPts val="0"/>
              </a:spcBef>
              <a:buNone/>
            </a:pPr>
            <a:r>
              <a:rPr lang="en-US" sz="3200" dirty="0" smtClean="0">
                <a:latin typeface="+mj-lt"/>
                <a:ea typeface="Verdana" panose="020B0604030504040204" pitchFamily="34" charset="0"/>
                <a:cs typeface="Verdana" panose="020B0604030504040204" pitchFamily="34" charset="0"/>
              </a:rPr>
              <a:t>Provides </a:t>
            </a:r>
            <a:r>
              <a:rPr lang="en-US" sz="3200" dirty="0">
                <a:latin typeface="+mj-lt"/>
                <a:ea typeface="Verdana" panose="020B0604030504040204" pitchFamily="34" charset="0"/>
                <a:cs typeface="Verdana" panose="020B0604030504040204" pitchFamily="34" charset="0"/>
              </a:rPr>
              <a:t>purpose for first contact </a:t>
            </a:r>
            <a:r>
              <a:rPr lang="en-US" sz="3200" dirty="0" smtClean="0">
                <a:latin typeface="+mj-lt"/>
                <a:ea typeface="Verdana" panose="020B0604030504040204" pitchFamily="34" charset="0"/>
                <a:cs typeface="Verdana" panose="020B0604030504040204" pitchFamily="34" charset="0"/>
              </a:rPr>
              <a:t>and follow-up</a:t>
            </a:r>
          </a:p>
          <a:p>
            <a:pPr marL="0" indent="0">
              <a:spcBef>
                <a:spcPts val="0"/>
              </a:spcBef>
              <a:buNone/>
            </a:pPr>
            <a:endParaRPr lang="en-US" sz="3200" b="1" dirty="0" smtClean="0">
              <a:latin typeface="+mj-lt"/>
              <a:ea typeface="Verdana" panose="020B0604030504040204" pitchFamily="34" charset="0"/>
              <a:cs typeface="Verdana" panose="020B0604030504040204" pitchFamily="34" charset="0"/>
            </a:endParaRPr>
          </a:p>
          <a:p>
            <a:pPr marL="0" indent="0">
              <a:spcBef>
                <a:spcPts val="0"/>
              </a:spcBef>
              <a:buNone/>
            </a:pPr>
            <a:r>
              <a:rPr lang="en-US" sz="4000" b="1" dirty="0" smtClean="0">
                <a:latin typeface="+mj-lt"/>
                <a:ea typeface="Verdana" panose="020B0604030504040204" pitchFamily="34" charset="0"/>
                <a:cs typeface="Verdana" panose="020B0604030504040204" pitchFamily="34" charset="0"/>
              </a:rPr>
              <a:t>Who </a:t>
            </a:r>
            <a:r>
              <a:rPr lang="en-US" sz="4000" b="1" dirty="0">
                <a:latin typeface="+mj-lt"/>
                <a:ea typeface="Verdana" panose="020B0604030504040204" pitchFamily="34" charset="0"/>
                <a:cs typeface="Verdana" panose="020B0604030504040204" pitchFamily="34" charset="0"/>
              </a:rPr>
              <a:t>are </a:t>
            </a:r>
            <a:r>
              <a:rPr lang="en-US" sz="4000" b="1" dirty="0" smtClean="0">
                <a:latin typeface="+mj-lt"/>
                <a:ea typeface="Verdana" panose="020B0604030504040204" pitchFamily="34" charset="0"/>
                <a:cs typeface="Verdana" panose="020B0604030504040204" pitchFamily="34" charset="0"/>
              </a:rPr>
              <a:t>the first </a:t>
            </a:r>
            <a:r>
              <a:rPr lang="en-US" sz="4000" b="1" dirty="0">
                <a:latin typeface="+mj-lt"/>
                <a:ea typeface="Verdana" panose="020B0604030504040204" pitchFamily="34" charset="0"/>
                <a:cs typeface="Verdana" panose="020B0604030504040204" pitchFamily="34" charset="0"/>
              </a:rPr>
              <a:t>5 </a:t>
            </a:r>
            <a:r>
              <a:rPr lang="en-US" sz="4000" b="1" dirty="0" smtClean="0">
                <a:latin typeface="+mj-lt"/>
                <a:ea typeface="Verdana" panose="020B0604030504040204" pitchFamily="34" charset="0"/>
                <a:cs typeface="Verdana" panose="020B0604030504040204" pitchFamily="34" charset="0"/>
              </a:rPr>
              <a:t>to contact? </a:t>
            </a:r>
            <a:br>
              <a:rPr lang="en-US" sz="4000" b="1" dirty="0" smtClean="0">
                <a:latin typeface="+mj-lt"/>
                <a:ea typeface="Verdana" panose="020B0604030504040204" pitchFamily="34" charset="0"/>
                <a:cs typeface="Verdana" panose="020B0604030504040204" pitchFamily="34" charset="0"/>
              </a:rPr>
            </a:br>
            <a:endParaRPr lang="en-US" sz="2000" b="1" dirty="0" smtClean="0">
              <a:latin typeface="+mj-lt"/>
              <a:ea typeface="Verdana" panose="020B0604030504040204" pitchFamily="34" charset="0"/>
              <a:cs typeface="Verdana" panose="020B0604030504040204" pitchFamily="34" charset="0"/>
            </a:endParaRPr>
          </a:p>
          <a:p>
            <a:pPr marL="0" indent="0">
              <a:spcBef>
                <a:spcPts val="0"/>
              </a:spcBef>
              <a:buNone/>
            </a:pPr>
            <a:r>
              <a:rPr lang="en-US" sz="4000" b="1" dirty="0" smtClean="0">
                <a:latin typeface="+mj-lt"/>
                <a:ea typeface="Verdana" panose="020B0604030504040204" pitchFamily="34" charset="0"/>
                <a:cs typeface="Verdana" panose="020B0604030504040204" pitchFamily="34" charset="0"/>
              </a:rPr>
              <a:t>Who TODAY?</a:t>
            </a:r>
          </a:p>
          <a:p>
            <a:pPr marL="0" indent="0">
              <a:spcBef>
                <a:spcPts val="0"/>
              </a:spcBef>
              <a:buNone/>
            </a:pPr>
            <a:endParaRPr lang="en-US" sz="2000" b="1" dirty="0">
              <a:solidFill>
                <a:schemeClr val="accent4"/>
              </a:solidFill>
              <a:latin typeface="+mj-lt"/>
              <a:ea typeface="Verdana" panose="020B0604030504040204" pitchFamily="34" charset="0"/>
              <a:cs typeface="Verdana" panose="020B0604030504040204" pitchFamily="34" charset="0"/>
            </a:endParaRPr>
          </a:p>
          <a:p>
            <a:pPr marL="0" indent="0">
              <a:spcBef>
                <a:spcPts val="0"/>
              </a:spcBef>
              <a:buNone/>
            </a:pPr>
            <a:r>
              <a:rPr lang="en-US" sz="4000" b="1" dirty="0" smtClean="0">
                <a:solidFill>
                  <a:srgbClr val="C00000"/>
                </a:solidFill>
                <a:latin typeface="+mj-lt"/>
                <a:ea typeface="Verdana" panose="020B0604030504040204" pitchFamily="34" charset="0"/>
                <a:cs typeface="Verdana" panose="020B0604030504040204" pitchFamily="34" charset="0"/>
              </a:rPr>
              <a:t>Work with your </a:t>
            </a:r>
            <a:r>
              <a:rPr lang="en-US" sz="4000" b="1" dirty="0" err="1" smtClean="0">
                <a:solidFill>
                  <a:srgbClr val="C00000"/>
                </a:solidFill>
                <a:latin typeface="+mj-lt"/>
                <a:ea typeface="Verdana" panose="020B0604030504040204" pitchFamily="34" charset="0"/>
                <a:cs typeface="Verdana" panose="020B0604030504040204" pitchFamily="34" charset="0"/>
              </a:rPr>
              <a:t>upline</a:t>
            </a:r>
            <a:r>
              <a:rPr lang="en-US" sz="4000" b="1" dirty="0" smtClean="0">
                <a:solidFill>
                  <a:srgbClr val="C00000"/>
                </a:solidFill>
                <a:latin typeface="+mj-lt"/>
                <a:ea typeface="Verdana" panose="020B0604030504040204" pitchFamily="34" charset="0"/>
                <a:cs typeface="Verdana" panose="020B0604030504040204" pitchFamily="34" charset="0"/>
              </a:rPr>
              <a:t> to develop this list</a:t>
            </a:r>
            <a:endParaRPr lang="en-US" sz="4000" dirty="0">
              <a:solidFill>
                <a:srgbClr val="C00000"/>
              </a:solidFill>
              <a:latin typeface="+mj-lt"/>
              <a:ea typeface="Verdana" panose="020B0604030504040204" pitchFamily="34" charset="0"/>
              <a:cs typeface="Verdana" panose="020B0604030504040204" pitchFamily="34" charset="0"/>
            </a:endParaRPr>
          </a:p>
        </p:txBody>
      </p:sp>
      <p:pic>
        <p:nvPicPr>
          <p:cNvPr id="5" name="Picture 4" descr="SuccessCircle1.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6052" y="0"/>
            <a:ext cx="4536141" cy="3505200"/>
          </a:xfrm>
          <a:prstGeom prst="rect">
            <a:avLst/>
          </a:prstGeom>
        </p:spPr>
      </p:pic>
      <p:sp>
        <p:nvSpPr>
          <p:cNvPr id="6" name="TextBox 5"/>
          <p:cNvSpPr txBox="1"/>
          <p:nvPr/>
        </p:nvSpPr>
        <p:spPr>
          <a:xfrm>
            <a:off x="965994" y="475507"/>
            <a:ext cx="5977600" cy="923330"/>
          </a:xfrm>
          <a:prstGeom prst="rect">
            <a:avLst/>
          </a:prstGeom>
          <a:noFill/>
        </p:spPr>
        <p:txBody>
          <a:bodyPr wrap="square" lIns="0" tIns="0" rIns="0" bIns="0" rtlCol="0">
            <a:spAutoFit/>
          </a:bodyPr>
          <a:lstStyle/>
          <a:p>
            <a:pPr lvl="0">
              <a:spcBef>
                <a:spcPct val="20000"/>
              </a:spcBef>
            </a:pPr>
            <a:r>
              <a:rPr lang="en-US" sz="6000" b="1" dirty="0" smtClean="0">
                <a:solidFill>
                  <a:srgbClr val="0070C0"/>
                </a:solidFill>
                <a:latin typeface="+mj-lt"/>
                <a:ea typeface="Verdana" panose="020B0604030504040204" pitchFamily="34" charset="0"/>
                <a:cs typeface="Verdana" panose="020B0604030504040204" pitchFamily="34" charset="0"/>
              </a:rPr>
              <a:t>Identify</a:t>
            </a:r>
            <a:endParaRPr lang="en-US" sz="6000" b="1" dirty="0">
              <a:solidFill>
                <a:srgbClr val="0070C0"/>
              </a:solidFill>
              <a:latin typeface="+mj-lt"/>
              <a:ea typeface="Verdana" panose="020B0604030504040204" pitchFamily="34" charset="0"/>
              <a:cs typeface="Verdana" panose="020B0604030504040204" pitchFamily="34"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6457" t="6303" r="24453" b="6263"/>
          <a:stretch/>
        </p:blipFill>
        <p:spPr>
          <a:xfrm rot="619335">
            <a:off x="7705519" y="338348"/>
            <a:ext cx="2645734" cy="3534167"/>
          </a:xfrm>
          <a:prstGeom prst="rect">
            <a:avLst/>
          </a:prstGeom>
        </p:spPr>
      </p:pic>
    </p:spTree>
    <p:extLst>
      <p:ext uri="{BB962C8B-B14F-4D97-AF65-F5344CB8AC3E}">
        <p14:creationId xmlns:p14="http://schemas.microsoft.com/office/powerpoint/2010/main" val="30488828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ccessCircle1.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6052" y="0"/>
            <a:ext cx="4536141" cy="3505200"/>
          </a:xfrm>
          <a:prstGeom prst="rect">
            <a:avLst/>
          </a:prstGeom>
        </p:spPr>
      </p:pic>
      <p:sp>
        <p:nvSpPr>
          <p:cNvPr id="3" name="Content Placeholder 2"/>
          <p:cNvSpPr>
            <a:spLocks noGrp="1"/>
          </p:cNvSpPr>
          <p:nvPr>
            <p:ph idx="1"/>
          </p:nvPr>
        </p:nvSpPr>
        <p:spPr>
          <a:xfrm>
            <a:off x="965994" y="1676400"/>
            <a:ext cx="14479429" cy="6926179"/>
          </a:xfrm>
        </p:spPr>
        <p:txBody>
          <a:bodyPr>
            <a:noAutofit/>
          </a:bodyPr>
          <a:lstStyle/>
          <a:p>
            <a:pPr marL="0" indent="0">
              <a:spcBef>
                <a:spcPts val="0"/>
              </a:spcBef>
              <a:buNone/>
            </a:pPr>
            <a:r>
              <a:rPr lang="en-US" sz="4000" b="1" u="sng" dirty="0" smtClean="0">
                <a:latin typeface="+mj-lt"/>
                <a:ea typeface="Verdana" panose="020B0604030504040204" pitchFamily="34" charset="0"/>
                <a:cs typeface="Verdana" panose="020B0604030504040204" pitchFamily="34" charset="0"/>
              </a:rPr>
              <a:t>Always</a:t>
            </a:r>
            <a:r>
              <a:rPr lang="en-US" sz="4000" b="1" dirty="0" smtClean="0">
                <a:latin typeface="+mj-lt"/>
                <a:ea typeface="Verdana" panose="020B0604030504040204" pitchFamily="34" charset="0"/>
                <a:cs typeface="Verdana" panose="020B0604030504040204" pitchFamily="34" charset="0"/>
              </a:rPr>
              <a:t> have new people to talk to</a:t>
            </a:r>
          </a:p>
          <a:p>
            <a:pPr marL="0" indent="0">
              <a:spcBef>
                <a:spcPts val="0"/>
              </a:spcBef>
              <a:buNone/>
            </a:pPr>
            <a:endParaRPr lang="en-US" sz="3200" b="1" dirty="0" smtClean="0">
              <a:latin typeface="+mj-lt"/>
              <a:ea typeface="Verdana" panose="020B0604030504040204" pitchFamily="34" charset="0"/>
              <a:cs typeface="Verdana" panose="020B0604030504040204" pitchFamily="34" charset="0"/>
            </a:endParaRPr>
          </a:p>
          <a:p>
            <a:pPr marL="0" indent="-457200">
              <a:spcBef>
                <a:spcPts val="0"/>
              </a:spcBef>
              <a:spcAft>
                <a:spcPts val="600"/>
              </a:spcAft>
              <a:buClr>
                <a:schemeClr val="accent2"/>
              </a:buClr>
              <a:buFont typeface="Arial"/>
              <a:buChar char="•"/>
            </a:pPr>
            <a:r>
              <a:rPr lang="en-US" sz="4000" dirty="0" smtClean="0">
                <a:latin typeface="+mj-lt"/>
                <a:ea typeface="Verdana" panose="020B0604030504040204" pitchFamily="34" charset="0"/>
                <a:cs typeface="Verdana" panose="020B0604030504040204" pitchFamily="34" charset="0"/>
              </a:rPr>
              <a:t>Create a Possibilities List</a:t>
            </a:r>
          </a:p>
          <a:p>
            <a:pPr marL="1270079" lvl="2" indent="-457200">
              <a:spcBef>
                <a:spcPts val="0"/>
              </a:spcBef>
              <a:spcAft>
                <a:spcPts val="600"/>
              </a:spcAft>
              <a:buClr>
                <a:schemeClr val="accent2"/>
              </a:buClr>
              <a:buFont typeface="Arial"/>
              <a:buChar char="•"/>
            </a:pPr>
            <a:r>
              <a:rPr lang="en-US" sz="3000" dirty="0" smtClean="0">
                <a:latin typeface="+mj-lt"/>
                <a:ea typeface="Verdana" panose="020B0604030504040204" pitchFamily="34" charset="0"/>
                <a:cs typeface="Verdana" panose="020B0604030504040204" pitchFamily="34" charset="0"/>
              </a:rPr>
              <a:t>200 people</a:t>
            </a:r>
          </a:p>
          <a:p>
            <a:pPr marL="1270079" lvl="2" indent="-457200">
              <a:spcBef>
                <a:spcPts val="0"/>
              </a:spcBef>
              <a:spcAft>
                <a:spcPts val="600"/>
              </a:spcAft>
              <a:buClr>
                <a:schemeClr val="accent2"/>
              </a:buClr>
              <a:buFont typeface="Arial"/>
              <a:buChar char="•"/>
            </a:pPr>
            <a:r>
              <a:rPr lang="en-US" sz="3000" dirty="0" smtClean="0">
                <a:latin typeface="+mj-lt"/>
                <a:ea typeface="Verdana" panose="020B0604030504040204" pitchFamily="34" charset="0"/>
                <a:cs typeface="Verdana" panose="020B0604030504040204" pitchFamily="34" charset="0"/>
              </a:rPr>
              <a:t>Means you never run out of prospects</a:t>
            </a:r>
          </a:p>
          <a:p>
            <a:pPr marL="1270079" lvl="2" indent="-457200">
              <a:spcBef>
                <a:spcPts val="0"/>
              </a:spcBef>
              <a:spcAft>
                <a:spcPts val="600"/>
              </a:spcAft>
              <a:buClr>
                <a:schemeClr val="accent2"/>
              </a:buClr>
              <a:buFont typeface="Arial"/>
              <a:buChar char="•"/>
            </a:pPr>
            <a:r>
              <a:rPr lang="en-US" sz="3000" dirty="0" smtClean="0">
                <a:latin typeface="+mj-lt"/>
                <a:ea typeface="Verdana" panose="020B0604030504040204" pitchFamily="34" charset="0"/>
                <a:cs typeface="Verdana" panose="020B0604030504040204" pitchFamily="34" charset="0"/>
              </a:rPr>
              <a:t>When a prospect drops out you simply select another from the Possibilities List</a:t>
            </a:r>
          </a:p>
          <a:p>
            <a:pPr marL="0" indent="-457200">
              <a:spcBef>
                <a:spcPts val="0"/>
              </a:spcBef>
              <a:spcAft>
                <a:spcPts val="600"/>
              </a:spcAft>
              <a:buClr>
                <a:schemeClr val="accent2"/>
              </a:buClr>
              <a:buFont typeface="Arial"/>
              <a:buChar char="•"/>
            </a:pPr>
            <a:r>
              <a:rPr lang="en-US" sz="4000" dirty="0" smtClean="0">
                <a:latin typeface="+mj-lt"/>
                <a:ea typeface="Verdana" panose="020B0604030504040204" pitchFamily="34" charset="0"/>
                <a:cs typeface="Verdana" panose="020B0604030504040204" pitchFamily="34" charset="0"/>
              </a:rPr>
              <a:t>Family, friends, work, church, school, social media…</a:t>
            </a:r>
          </a:p>
          <a:p>
            <a:pPr marL="0" indent="-457200">
              <a:spcBef>
                <a:spcPts val="0"/>
              </a:spcBef>
              <a:spcAft>
                <a:spcPts val="600"/>
              </a:spcAft>
              <a:buClr>
                <a:schemeClr val="accent2"/>
              </a:buClr>
              <a:buFont typeface="Arial"/>
              <a:buChar char="•"/>
            </a:pPr>
            <a:r>
              <a:rPr lang="en-US" sz="4000" dirty="0" smtClean="0">
                <a:latin typeface="+mj-lt"/>
                <a:ea typeface="Verdana" panose="020B0604030504040204" pitchFamily="34" charset="0"/>
                <a:cs typeface="Verdana" panose="020B0604030504040204" pitchFamily="34" charset="0"/>
              </a:rPr>
              <a:t>People you come into contact anytime, anywhere</a:t>
            </a:r>
          </a:p>
          <a:p>
            <a:pPr marL="0" indent="-457200">
              <a:spcBef>
                <a:spcPts val="0"/>
              </a:spcBef>
              <a:spcAft>
                <a:spcPts val="600"/>
              </a:spcAft>
              <a:buClr>
                <a:schemeClr val="accent2"/>
              </a:buClr>
              <a:buFont typeface="Arial"/>
              <a:buChar char="•"/>
            </a:pPr>
            <a:r>
              <a:rPr lang="en-US" sz="4000" dirty="0">
                <a:latin typeface="+mj-lt"/>
                <a:ea typeface="Verdana" panose="020B0604030504040204" pitchFamily="34" charset="0"/>
                <a:cs typeface="Verdana" panose="020B0604030504040204" pitchFamily="34" charset="0"/>
              </a:rPr>
              <a:t>Find ways to add to </a:t>
            </a:r>
            <a:r>
              <a:rPr lang="en-US" sz="4000" dirty="0" smtClean="0">
                <a:latin typeface="+mj-lt"/>
                <a:ea typeface="Verdana" panose="020B0604030504040204" pitchFamily="34" charset="0"/>
                <a:cs typeface="Verdana" panose="020B0604030504040204" pitchFamily="34" charset="0"/>
              </a:rPr>
              <a:t>your list </a:t>
            </a:r>
            <a:r>
              <a:rPr lang="en-US" sz="4000" dirty="0">
                <a:latin typeface="+mj-lt"/>
                <a:ea typeface="Verdana" panose="020B0604030504040204" pitchFamily="34" charset="0"/>
                <a:cs typeface="Verdana" panose="020B0604030504040204" pitchFamily="34" charset="0"/>
              </a:rPr>
              <a:t>every </a:t>
            </a:r>
            <a:r>
              <a:rPr lang="en-US" sz="4000" dirty="0" smtClean="0">
                <a:latin typeface="+mj-lt"/>
                <a:ea typeface="Verdana" panose="020B0604030504040204" pitchFamily="34" charset="0"/>
                <a:cs typeface="Verdana" panose="020B0604030504040204" pitchFamily="34" charset="0"/>
              </a:rPr>
              <a:t>day</a:t>
            </a:r>
          </a:p>
          <a:p>
            <a:pPr marL="0" indent="0">
              <a:spcBef>
                <a:spcPts val="0"/>
              </a:spcBef>
              <a:spcAft>
                <a:spcPts val="600"/>
              </a:spcAft>
              <a:buClr>
                <a:schemeClr val="accent2"/>
              </a:buClr>
              <a:buNone/>
            </a:pPr>
            <a:endParaRPr lang="en-US" sz="3200" b="1" dirty="0" smtClean="0">
              <a:solidFill>
                <a:schemeClr val="accent4"/>
              </a:solidFill>
              <a:latin typeface="+mj-lt"/>
              <a:ea typeface="Verdana" panose="020B0604030504040204" pitchFamily="34" charset="0"/>
              <a:cs typeface="Verdana" panose="020B0604030504040204" pitchFamily="34" charset="0"/>
            </a:endParaRPr>
          </a:p>
          <a:p>
            <a:pPr marL="0" indent="0">
              <a:spcBef>
                <a:spcPts val="0"/>
              </a:spcBef>
              <a:spcAft>
                <a:spcPts val="600"/>
              </a:spcAft>
              <a:buClr>
                <a:schemeClr val="accent2"/>
              </a:buClr>
              <a:buNone/>
            </a:pPr>
            <a:r>
              <a:rPr lang="en-US" sz="4000" b="1" dirty="0" smtClean="0">
                <a:solidFill>
                  <a:srgbClr val="C00000"/>
                </a:solidFill>
                <a:latin typeface="+mj-lt"/>
                <a:ea typeface="Verdana" panose="020B0604030504040204" pitchFamily="34" charset="0"/>
                <a:cs typeface="Verdana" panose="020B0604030504040204" pitchFamily="34" charset="0"/>
              </a:rPr>
              <a:t>Add people to your list every day</a:t>
            </a:r>
            <a:endParaRPr lang="en-US" sz="4000" b="1" dirty="0">
              <a:solidFill>
                <a:srgbClr val="C00000"/>
              </a:solidFill>
              <a:latin typeface="+mj-lt"/>
              <a:ea typeface="Verdana" panose="020B0604030504040204" pitchFamily="34" charset="0"/>
              <a:cs typeface="Verdana" panose="020B0604030504040204" pitchFamily="34" charset="0"/>
            </a:endParaRPr>
          </a:p>
        </p:txBody>
      </p:sp>
      <p:sp>
        <p:nvSpPr>
          <p:cNvPr id="6" name="TextBox 5"/>
          <p:cNvSpPr txBox="1"/>
          <p:nvPr/>
        </p:nvSpPr>
        <p:spPr>
          <a:xfrm>
            <a:off x="965994" y="475507"/>
            <a:ext cx="5977600" cy="923330"/>
          </a:xfrm>
          <a:prstGeom prst="rect">
            <a:avLst/>
          </a:prstGeom>
          <a:noFill/>
        </p:spPr>
        <p:txBody>
          <a:bodyPr wrap="square" lIns="0" tIns="0" rIns="0" bIns="0" rtlCol="0">
            <a:spAutoFit/>
          </a:bodyPr>
          <a:lstStyle/>
          <a:p>
            <a:pPr lvl="0">
              <a:spcBef>
                <a:spcPct val="20000"/>
              </a:spcBef>
            </a:pPr>
            <a:r>
              <a:rPr lang="en-US" sz="6000" b="1" dirty="0" smtClean="0">
                <a:solidFill>
                  <a:srgbClr val="0070C0"/>
                </a:solidFill>
                <a:latin typeface="+mj-lt"/>
                <a:ea typeface="Verdana" panose="020B0604030504040204" pitchFamily="34" charset="0"/>
                <a:cs typeface="Verdana" panose="020B0604030504040204" pitchFamily="34" charset="0"/>
              </a:rPr>
              <a:t>Identify</a:t>
            </a:r>
            <a:endParaRPr lang="en-US" sz="6000" b="1" dirty="0">
              <a:solidFill>
                <a:srgbClr val="0070C0"/>
              </a:solidFill>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164316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Reliv Colors">
      <a:dk1>
        <a:srgbClr val="000000"/>
      </a:dk1>
      <a:lt1>
        <a:srgbClr val="FFFFFF"/>
      </a:lt1>
      <a:dk2>
        <a:srgbClr val="000000"/>
      </a:dk2>
      <a:lt2>
        <a:srgbClr val="808080"/>
      </a:lt2>
      <a:accent1>
        <a:srgbClr val="00B1B0"/>
      </a:accent1>
      <a:accent2>
        <a:srgbClr val="00A4E4"/>
      </a:accent2>
      <a:accent3>
        <a:srgbClr val="FFFFFF"/>
      </a:accent3>
      <a:accent4>
        <a:srgbClr val="F14723"/>
      </a:accent4>
      <a:accent5>
        <a:srgbClr val="F8971D"/>
      </a:accent5>
      <a:accent6>
        <a:srgbClr val="7BB931"/>
      </a:accent6>
      <a:hlink>
        <a:srgbClr val="00B1B0"/>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12284</TotalTime>
  <Words>3892</Words>
  <Application>Microsoft Office PowerPoint</Application>
  <PresentationFormat>Custom</PresentationFormat>
  <Paragraphs>365</Paragraphs>
  <Slides>27</Slides>
  <Notes>25</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Have a New Distributor</dc:title>
  <dc:creator>Christine Scherting</dc:creator>
  <cp:lastModifiedBy>ANZ</cp:lastModifiedBy>
  <cp:revision>290</cp:revision>
  <cp:lastPrinted>2014-04-16T15:07:31Z</cp:lastPrinted>
  <dcterms:created xsi:type="dcterms:W3CDTF">2014-02-07T21:05:14Z</dcterms:created>
  <dcterms:modified xsi:type="dcterms:W3CDTF">2015-06-11T06:34:23Z</dcterms:modified>
</cp:coreProperties>
</file>